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slideMasters/slideMaster11.xml" ContentType="application/vnd.openxmlformats-officedocument.presentationml.slideMaster+xml"/>
  <Override PartName="/ppt/slides/slide11.xml" ContentType="application/vnd.openxmlformats-officedocument.presentationml.slide+xml"/>
  <Override PartName="/ppt/slideMasters/slideMaster12.xml" ContentType="application/vnd.openxmlformats-officedocument.presentationml.slideMaster+xml"/>
  <Override PartName="/ppt/slides/slide12.xml" ContentType="application/vnd.openxmlformats-officedocument.presentationml.slide+xml"/>
  <Override PartName="/ppt/slideMasters/slideMaster13.xml" ContentType="application/vnd.openxmlformats-officedocument.presentationml.slideMaster+xml"/>
  <Override PartName="/ppt/slides/slide13.xml" ContentType="application/vnd.openxmlformats-officedocument.presentationml.slide+xml"/>
  <Override PartName="/ppt/slideMasters/slideMaster14.xml" ContentType="application/vnd.openxmlformats-officedocument.presentationml.slideMaster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notesMasterIdLst>
    <p:notesMasterId r:id="rId16"/>
  </p:notesMasterIdLst>
  <p:sldSz cx="12191695" cy="6858000"/>
  <p:notesSz cx="6858000" cy="12191695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notesMaster" Target="notesMasters/notesMaster1.xml"/><Relationship Id="rId17" Type="http://schemas.openxmlformats.org/officeDocument/2006/relationships/presProps" Target="presProps.xml"/><Relationship Id="rId18" Type="http://schemas.openxmlformats.org/officeDocument/2006/relationships/viewProps" Target="viewProps.xml"/><Relationship Id="rId19" Type="http://schemas.openxmlformats.org/officeDocument/2006/relationships/theme" Target="theme/theme1.xml"/><Relationship Id="rId2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_rels/notesSlide1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1.xml"/>
		</Relationships>
</file>

<file path=ppt/notesSlides/_rels/notesSlide1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2.xml"/>
		</Relationships>
</file>

<file path=ppt/notesSlides/_rels/notesSlide1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3.xml"/>
		</Relationships>
</file>

<file path=ppt/notesSlides/_rels/notesSlide1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4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【随堂答案】
1. 不冲突：函数内的 $1 指传给函数的第一个参数，脚本顶部的是脚本参数，两套位置参数互不影响；传参时 main "$@" 把脚本参数原样转交。
2. 加双引号时 "$@" 保持每个参数独立成词，"$*" 把全部参数合成一个字符串；脚本里一律用 "$@"，避免含空格参数被拆坏。
3. 在函数里用 exit 会直接终止整个脚本（后续逻辑全跳过）；在脚本顶层用 return 报错 return: can only return from a function。函数返回状态用 return，脚本退出用 exit。
4. 不写 exit 时脚本退出码 = 最后一条命令的退出码；最后一条可能是 grep/测试语句，非 0 即被判失败。规范做法：成功路径显式 exit 0，各失败分支 exit 非 0。
5. command -v：POSIX 内建、不依赖外部命令、只判存在性且返回退出码适合 if 判断；which 是外部命令、不同发行版行为有差异，脚本可移植性差。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【练习题答案】
1. 不冲突：函数内的 $1 指传给函数的第一个参数，脚本顶部的是脚本参数，两套位置参数互不影响；传参时 main "$@" 把脚本参数原样转交。
2. 加双引号时 "$@" 保持每个参数独立成词，"$*" 把全部参数合成一个字符串；脚本里一律用 "$@"，避免含空格参数被拆坏。
3. 在函数里用 exit 会直接终止整个脚本（后续逻辑全跳过）；在脚本顶层用 return 报错 return: can only return from a function。函数返回状态用 return，脚本退出用 exit。
4. 不写 exit 时脚本退出码 = 最后一条命令的退出码；最后一条可能是 grep/测试语句，非 0 即被判失败。规范做法：成功路径显式 exit 0，各失败分支 exit 非 0。
5. command -v：POSIX 内建、不依赖外部命令、只判存在性且返回退出码适合 if 判断；which 是外部命令、不同发行版行为有差异，脚本可移植性差。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0F172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8778240" y="-1645920"/>
            <a:ext cx="5120640" cy="5120640"/>
          </a:xfrm>
          <a:prstGeom prst="ellipse">
            <a:avLst/>
          </a:prstGeom>
          <a:solidFill>
            <a:srgbClr val="16233F"/>
          </a:solidFill>
          <a:ln w="12700">
            <a:solidFill>
              <a:srgbClr val="16233F"/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-1371600" y="4846320"/>
            <a:ext cx="3474720" cy="3474720"/>
          </a:xfrm>
          <a:prstGeom prst="ellipse">
            <a:avLst/>
          </a:prstGeom>
          <a:solidFill>
            <a:srgbClr val="16233F"/>
          </a:solidFill>
          <a:ln w="12700">
            <a:solidFill>
              <a:srgbClr val="16233F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822960" y="1920240"/>
            <a:ext cx="10515600" cy="21945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spcAft>
                <a:spcPts val="800"/>
              </a:spcAft>
              <a:buNone/>
            </a:pPr>
            <a:r>
              <a:rPr lang="en-US" sz="44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108</a:t>
            </a:r>
            <a:endParaRPr lang="en-US" sz="4400" dirty="0"/>
          </a:p>
          <a:p>
            <a:pPr indent="0" marL="0">
              <a:spcAft>
                <a:spcPts val="1000"/>
              </a:spcAft>
              <a:buNone/>
            </a:pPr>
            <a:r>
              <a:rPr lang="en-US" sz="30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Bash 函数与参数：写出能复用的脚本</a:t>
            </a:r>
            <a:endParaRPr lang="en-US" sz="4400" dirty="0"/>
          </a:p>
          <a:p>
            <a:pPr indent="0" marL="0">
              <a:buNone/>
            </a:pPr>
            <a:r>
              <a:rPr lang="en-US" sz="15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 16 周 · Linux主线</a:t>
            </a:r>
            <a:endParaRPr lang="en-US" sz="4400" dirty="0"/>
          </a:p>
        </p:txBody>
      </p:sp>
      <p:sp>
        <p:nvSpPr>
          <p:cNvPr id="5" name="Shape 3"/>
          <p:cNvSpPr/>
          <p:nvPr/>
        </p:nvSpPr>
        <p:spPr>
          <a:xfrm>
            <a:off x="548640" y="4480560"/>
            <a:ext cx="210312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4480560"/>
            <a:ext cx="210312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阶段一 · Python</a:t>
            </a:r>
            <a:endParaRPr lang="en-US" sz="1200" dirty="0"/>
          </a:p>
        </p:txBody>
      </p:sp>
      <p:sp>
        <p:nvSpPr>
          <p:cNvPr id="7" name="Shape 5"/>
          <p:cNvSpPr/>
          <p:nvPr/>
        </p:nvSpPr>
        <p:spPr>
          <a:xfrm>
            <a:off x="2880360" y="4480560"/>
            <a:ext cx="182880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2880360" y="4480560"/>
            <a:ext cx="182880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预计 约 2 小时</a:t>
            </a:r>
            <a:endParaRPr lang="en-US" sz="1200" dirty="0"/>
          </a:p>
        </p:txBody>
      </p:sp>
      <p:sp>
        <p:nvSpPr>
          <p:cNvPr id="9" name="Shape 7"/>
          <p:cNvSpPr/>
          <p:nvPr/>
        </p:nvSpPr>
        <p:spPr>
          <a:xfrm>
            <a:off x="4937760" y="4480560"/>
            <a:ext cx="329184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4937760" y="4480560"/>
            <a:ext cx="329184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理论30 + 实操60 + 练习30</a:t>
            </a:r>
            <a:endParaRPr lang="en-US" sz="1200" dirty="0"/>
          </a:p>
        </p:txBody>
      </p:sp>
      <p:sp>
        <p:nvSpPr>
          <p:cNvPr id="11" name="Text 9"/>
          <p:cNvSpPr/>
          <p:nvPr/>
        </p:nvSpPr>
        <p:spPr>
          <a:xfrm>
            <a:off x="822960" y="5806440"/>
            <a:ext cx="105156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打开这页 PPT，今天的学习就开始了。</a:t>
            </a:r>
            <a:endParaRPr lang="en-US" sz="125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108 · GOAL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今天学什么 · 为什么学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108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517904"/>
            <a:ext cx="5364328" cy="4663440"/>
          </a:xfrm>
          <a:prstGeom prst="roundRect">
            <a:avLst>
              <a:gd name="adj" fmla="val 1569"/>
            </a:avLst>
          </a:prstGeom>
          <a:solidFill>
            <a:srgbClr val="ECFEFF"/>
          </a:solidFill>
          <a:ln w="12700">
            <a:solidFill>
              <a:srgbClr val="0891B2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77240" y="1691640"/>
            <a:ext cx="4907128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今天学什么</a:t>
            </a:r>
            <a:endParaRPr lang="en-US" sz="1600" dirty="0"/>
          </a:p>
        </p:txBody>
      </p:sp>
      <p:sp>
        <p:nvSpPr>
          <p:cNvPr id="10" name="Text 8"/>
          <p:cNvSpPr/>
          <p:nvPr/>
        </p:nvSpPr>
        <p:spPr>
          <a:xfrm>
            <a:off x="777240" y="2148840"/>
            <a:ext cx="4907128" cy="38404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会定义与调用函数，理解函数必须先定义后调用的规则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掌握函数参数 $1/$2 与脚本参数的独立性，会用 $@/$# 处理全部参数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理解 $? 退出码语义（0 成功非 0 失败），会写 exit N 供调用方判断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掌握 return 与 exit 的区别：函数内返回状态 vs 脚本整体退出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掌握专业脚本骨架：用法提示 usage() + 参数校验 + 主逻辑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6.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会用 if command; then 的命令存在性判断写依赖检查</a:t>
            </a:r>
            <a:endParaRPr lang="en-US" sz="1300" dirty="0"/>
          </a:p>
        </p:txBody>
      </p:sp>
      <p:sp>
        <p:nvSpPr>
          <p:cNvPr id="11" name="Shape 9"/>
          <p:cNvSpPr/>
          <p:nvPr/>
        </p:nvSpPr>
        <p:spPr>
          <a:xfrm>
            <a:off x="6278728" y="1517904"/>
            <a:ext cx="5364328" cy="4663440"/>
          </a:xfrm>
          <a:prstGeom prst="roundRect">
            <a:avLst>
              <a:gd name="adj" fmla="val 1569"/>
            </a:avLst>
          </a:prstGeom>
          <a:solidFill>
            <a:srgbClr val="FFFBEB"/>
          </a:solidFill>
          <a:ln w="12700">
            <a:solidFill>
              <a:srgbClr val="B45309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6507328" y="1691640"/>
            <a:ext cx="4907128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为什么学</a:t>
            </a:r>
            <a:endParaRPr lang="en-US" sz="1600" dirty="0"/>
          </a:p>
        </p:txBody>
      </p:sp>
      <p:sp>
        <p:nvSpPr>
          <p:cNvPr id="13" name="Text 11"/>
          <p:cNvSpPr/>
          <p:nvPr/>
        </p:nvSpPr>
        <p:spPr>
          <a:xfrm>
            <a:off x="6507328" y="2148840"/>
            <a:ext cx="4907128" cy="38404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巡检逻辑写在函数里，才能被月项目、cron 任务、其他脚本反复调用 —— 复用是自动化的核心收益。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退出码是脚本世界的通用语言：cron、监控、CI 全靠 $? 判断你的脚本成败，退出码乱给等于报告假数据。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安全工具尤其需要参数校验：目标、输出文件、模式没有校验就运行，既危险也不专业。</a:t>
            </a:r>
            <a:endParaRPr lang="en-US" sz="13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6D28D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108 · MAP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知识地图：Bash 函数与参数：写出能复用的脚本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108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737360"/>
            <a:ext cx="3503066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585216" y="1737360"/>
            <a:ext cx="3429914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函数定义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与调用</a:t>
            </a:r>
            <a:endParaRPr lang="en-US" sz="1150" dirty="0"/>
          </a:p>
        </p:txBody>
      </p:sp>
      <p:sp>
        <p:nvSpPr>
          <p:cNvPr id="10" name="Shape 8"/>
          <p:cNvSpPr/>
          <p:nvPr/>
        </p:nvSpPr>
        <p:spPr>
          <a:xfrm>
            <a:off x="4069994" y="20802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1" name="Shape 9"/>
          <p:cNvSpPr/>
          <p:nvPr/>
        </p:nvSpPr>
        <p:spPr>
          <a:xfrm>
            <a:off x="4344314" y="1737360"/>
            <a:ext cx="3503066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4380890" y="1737360"/>
            <a:ext cx="3429914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函数参数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独立于脚本</a:t>
            </a:r>
            <a:endParaRPr lang="en-US" sz="1150" dirty="0"/>
          </a:p>
        </p:txBody>
      </p:sp>
      <p:sp>
        <p:nvSpPr>
          <p:cNvPr id="13" name="Shape 11"/>
          <p:cNvSpPr/>
          <p:nvPr/>
        </p:nvSpPr>
        <p:spPr>
          <a:xfrm>
            <a:off x="7865669" y="20802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4" name="Shape 12"/>
          <p:cNvSpPr/>
          <p:nvPr/>
        </p:nvSpPr>
        <p:spPr>
          <a:xfrm>
            <a:off x="8139989" y="1737360"/>
            <a:ext cx="3503066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5" name="Text 13"/>
          <p:cNvSpPr/>
          <p:nvPr/>
        </p:nvSpPr>
        <p:spPr>
          <a:xfrm>
            <a:off x="8176565" y="1737360"/>
            <a:ext cx="3429914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$@/$#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全部参数</a:t>
            </a:r>
            <a:endParaRPr lang="en-US" sz="1150" dirty="0"/>
          </a:p>
        </p:txBody>
      </p:sp>
      <p:sp>
        <p:nvSpPr>
          <p:cNvPr id="16" name="Shape 14"/>
          <p:cNvSpPr/>
          <p:nvPr/>
        </p:nvSpPr>
        <p:spPr>
          <a:xfrm>
            <a:off x="548640" y="2971800"/>
            <a:ext cx="3503066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7" name="Text 15"/>
          <p:cNvSpPr/>
          <p:nvPr/>
        </p:nvSpPr>
        <p:spPr>
          <a:xfrm>
            <a:off x="585216" y="2971800"/>
            <a:ext cx="3429914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$? 与 exit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退出码协议</a:t>
            </a:r>
            <a:endParaRPr lang="en-US" sz="1150" dirty="0"/>
          </a:p>
        </p:txBody>
      </p:sp>
      <p:sp>
        <p:nvSpPr>
          <p:cNvPr id="18" name="Shape 16"/>
          <p:cNvSpPr/>
          <p:nvPr/>
        </p:nvSpPr>
        <p:spPr>
          <a:xfrm>
            <a:off x="4069994" y="331470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9" name="Shape 17"/>
          <p:cNvSpPr/>
          <p:nvPr/>
        </p:nvSpPr>
        <p:spPr>
          <a:xfrm>
            <a:off x="4344314" y="2971800"/>
            <a:ext cx="3503066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20" name="Text 18"/>
          <p:cNvSpPr/>
          <p:nvPr/>
        </p:nvSpPr>
        <p:spPr>
          <a:xfrm>
            <a:off x="4380890" y="2971800"/>
            <a:ext cx="3429914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usage()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用法提示</a:t>
            </a:r>
            <a:endParaRPr lang="en-US" sz="1150" dirty="0"/>
          </a:p>
        </p:txBody>
      </p:sp>
      <p:sp>
        <p:nvSpPr>
          <p:cNvPr id="21" name="Shape 19"/>
          <p:cNvSpPr/>
          <p:nvPr/>
        </p:nvSpPr>
        <p:spPr>
          <a:xfrm>
            <a:off x="7865669" y="331470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22" name="Shape 20"/>
          <p:cNvSpPr/>
          <p:nvPr/>
        </p:nvSpPr>
        <p:spPr>
          <a:xfrm>
            <a:off x="8139989" y="2971800"/>
            <a:ext cx="3503066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23" name="Text 21"/>
          <p:cNvSpPr/>
          <p:nvPr/>
        </p:nvSpPr>
        <p:spPr>
          <a:xfrm>
            <a:off x="8176565" y="2971800"/>
            <a:ext cx="3429914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脚本骨架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参数校验</a:t>
            </a:r>
            <a:endParaRPr lang="en-US" sz="1150" dirty="0"/>
          </a:p>
        </p:txBody>
      </p:sp>
      <p:sp>
        <p:nvSpPr>
          <p:cNvPr id="24" name="Text 22"/>
          <p:cNvSpPr/>
          <p:nvPr/>
        </p:nvSpPr>
        <p:spPr>
          <a:xfrm>
            <a:off x="548640" y="3383280"/>
            <a:ext cx="11094415" cy="30175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本周位置：第 16 周 · Linux主线。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本日定位：把脚本从「一次性清单」升级为「带函数、带参数校验、带退出码」的可复用工具，掌握专业脚本骨架。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学完今天，你离本月项目又近一步 —— 每个知识点都会在项目里用到。</a:t>
            </a:r>
            <a:endParaRPr lang="en-US" sz="1300" dirty="0"/>
          </a:p>
        </p:txBody>
      </p:sp>
      <p:sp>
        <p:nvSpPr>
          <p:cNvPr id="25" name="Shape 23"/>
          <p:cNvSpPr/>
          <p:nvPr/>
        </p:nvSpPr>
        <p:spPr>
          <a:xfrm>
            <a:off x="548640" y="5486400"/>
            <a:ext cx="11094415" cy="777240"/>
          </a:xfrm>
          <a:prstGeom prst="roundRect">
            <a:avLst>
              <a:gd name="adj" fmla="val 9412"/>
            </a:avLst>
          </a:prstGeom>
          <a:solidFill>
            <a:srgbClr val="EFF6FF"/>
          </a:solidFill>
          <a:ln w="15240">
            <a:solidFill>
              <a:srgbClr val="1D4ED8"/>
            </a:solidFill>
            <a:prstDash val="solid"/>
          </a:ln>
        </p:spPr>
      </p:sp>
      <p:sp>
        <p:nvSpPr>
          <p:cNvPr id="26" name="Text 24"/>
          <p:cNvSpPr/>
          <p:nvPr/>
        </p:nvSpPr>
        <p:spPr>
          <a:xfrm>
            <a:off x="749808" y="5541264"/>
            <a:ext cx="10692079" cy="66751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说明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今天的目标：理解 Bash 函数与参数：写出能复用的脚本 的核心原理，并亲手把代码跑起来。</a:t>
            </a:r>
            <a:endParaRPr lang="en-US" sz="125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108 · CONCEPT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函数：一段有名字的命令块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108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定义：函数名() { 命令; }；调用直接写函数名（不要加括号、不要加 $）。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函数必须先定义后调用 —— 脚本是从上往下执行的，调用写在定义前会报 command not found。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函数内部也可以用 $1/$2，但那是【传给函数】的参数，与脚本自身的 $1 互不相干。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函数里 local 声明局部变量，避免污染全局；大脚本不用 local 会埋下变量互相覆盖的坑。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694176"/>
            <a:ext cx="11094415" cy="2514600"/>
          </a:xfrm>
          <a:prstGeom prst="roundRect">
            <a:avLst>
              <a:gd name="adj" fmla="val 2909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03904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func.sh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096512"/>
            <a:ext cx="10692079" cy="19659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#!/bin/bash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func.sh —— 函数定义与调用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greet() {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local name=$1        # 函数自己的 $1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echo "你好, ${name:-陌生人}"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}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greet alice             # 调用: 不要写 greet(alice)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greet                   # 参数为空 -&gt; ${name:-陌生人} 兜底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echo "脚本参数: $1"      # 这是脚本的 $1, 与函数无关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提示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${name:-陌生人} 是默认值语法：变量为空时用冒号后的值兜底，参数校验的轻量写法。</a:t>
            </a:r>
            <a:endParaRPr lang="en-US" sz="125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108 · CODE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$1/$@/$#：脚本的参数全家福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108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$1..$9 位置参数；${10} 起要加花括号；$0 是脚本名本身。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$@ 代表全部参数（每个参数独立，是首选）；$* 也代表全部但会合并成一个字符串。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$# 是参数个数 —— 参数校验第一行常写 [[ $# -lt 1 ]]。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$$ 当前脚本 PID、$? 上一条命令退出码，这两个与参数无关但常一起记。</a:t>
            </a:r>
            <a:endParaRPr lang="en-US" sz="1250" dirty="0"/>
          </a:p>
        </p:txBody>
      </p:sp>
      <p:graphicFrame>
        <p:nvGraphicFramePr>
          <p:cNvPr id="6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548640" y="3694176"/>
          <a:ext cx="11094415" cy="914400"/>
        </p:xfrm>
        <a:graphic>
          <a:graphicData uri="http://schemas.openxmlformats.org/drawingml/2006/table">
            <a:tbl>
              <a:tblPr/>
              <a:tblGrid>
                <a:gridCol w="3698138"/>
                <a:gridCol w="3698138"/>
                <a:gridCol w="3698138"/>
              </a:tblGrid>
              <a:tr h="457200"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变量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含义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典型用途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$1 ${10}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第 N 个位置参数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取目标 IP、文件名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$@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全部参数（独立词）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for 循环逐个处理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$#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参数个数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校验是否缺参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$0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脚本名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usage() 提示里显示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$?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上一条命令退出码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判断成败、串联逻辑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10" name="Shape 7"/>
          <p:cNvSpPr/>
          <p:nvPr/>
        </p:nvSpPr>
        <p:spPr>
          <a:xfrm>
            <a:off x="548640" y="3694176"/>
            <a:ext cx="11094415" cy="3502152"/>
          </a:xfrm>
          <a:prstGeom prst="roundRect">
            <a:avLst>
              <a:gd name="adj" fmla="val 2089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1" name="Text 8"/>
          <p:cNvSpPr/>
          <p:nvPr/>
        </p:nvSpPr>
        <p:spPr>
          <a:xfrm>
            <a:off x="749808" y="3803904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args.sh</a:t>
            </a:r>
            <a:endParaRPr lang="en-US" sz="1050" dirty="0"/>
          </a:p>
        </p:txBody>
      </p:sp>
      <p:sp>
        <p:nvSpPr>
          <p:cNvPr id="12" name="Text 9"/>
          <p:cNvSpPr/>
          <p:nvPr/>
        </p:nvSpPr>
        <p:spPr>
          <a:xfrm>
            <a:off x="749808" y="4096512"/>
            <a:ext cx="10692079" cy="2953512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#!/bin/bash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args.sh —— 演示参数变量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运行: bash args.sh scan 192.168.1.0 80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echo "脚本名: $0"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echo "第1参: $1  第2参: $2"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echo "参数个数: $#"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for arg in "$@"; do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echo "逐个: $arg"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done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if [[ $# -lt 2 ]]; then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echo "错误: 至少需要 2 个参数" &gt;&amp;2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exit 1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fi</a:t>
            </a:r>
            <a:endParaRPr lang="en-US" sz="115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108 · CONCEPT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退出码 $? 与 exit：脚本间的通用协议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108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6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每条命令执行完都有退出码：0=成功，1~255=各种失败；echo $? 立即查看。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exit N 立即结束脚本并把 N 作为整个脚本的退出码；不写 exit 时默认用最后一条命令的退出码。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函数里 return N 只结束函数并返回状态；return 用于函数，exit 用于脚本 —— 别混用。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链式用法：cmd1 &amp;&amp; cmd2（前者成功才跑后者）、cmd1 || cmd2（前者失败才跑后者）。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694176"/>
            <a:ext cx="11094415" cy="3255264"/>
          </a:xfrm>
          <a:prstGeom prst="roundRect">
            <a:avLst>
              <a:gd name="adj" fmla="val 2247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03904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exitdemo.sh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096512"/>
            <a:ext cx="10692079" cy="270662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#!/bin/bash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exitdemo.sh —— 退出码协议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ping -c1 -W1 127.0.0.1 &gt;/dev/null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if [[ $? -eq 0 ]]; then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echo "本机网络栈正常"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else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echo "ping 失败" &gt;&amp;2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exit 1                # 让调用方知道脚本失败了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fi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mkdir -p /tmp/demo || { echo "建目录失败" &gt;&amp;2; exit 1; }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echo "全部成功"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exit 0                  # 显式成功, 规范收尾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提示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grep 没匹配到也返回非 0 —— 所以「grep 找关键词」要写成 if grep -q ...; then 而不是只看它打印什么。</a:t>
            </a:r>
            <a:endParaRPr lang="en-US" sz="125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108 · CODE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脚本骨架：usage + 校验 + 主逻辑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108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7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专业脚本三段式：常量与函数定义 → 参数解析与校验 → 主逻辑（通常封装在 main() 里最后调用）。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usage() 打印用法说明，支持 -h/--help；缺参、参数非法时调用它并 exit 1/2。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命令依赖检查：if ! command -v python3 &gt;/dev/null; then 报错退出，别跑到一半才报找不到。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set -u 遇未定义变量立即报错退出，set -e 任一条命令失败即退出 —— 防止错误悄悄滚雪球。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694176"/>
            <a:ext cx="11094415" cy="3255264"/>
          </a:xfrm>
          <a:prstGeom prst="roundRect">
            <a:avLst>
              <a:gd name="adj" fmla="val 2247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03904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toolkit.sh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096512"/>
            <a:ext cx="10692079" cy="270662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#!/bin/bash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toolkit.sh —— 专业脚本骨架模板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set -u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usage() { echo "用法: $0 &lt;目标IP&gt; &lt;输出文件&gt;"; echo "示例: $0 127.0.0.1 result.txt"; }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main() {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local target=$1 outfile=$2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echo "[$(date '+%F %T')] 扫描 $target -&gt; $outfile"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# ... 主逻辑: 探测/检查/写报告 ...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}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[[ $# -eq 2 ]] || { usage; exit 1; }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[[ -d $(dirname "$2") ]] || { echo "输出目录不存在" &gt;&amp;2; exit 1; }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main "$@"; exit 0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提示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这个骨架直接保留：day111 月项目的 basline-check.sh 就按它长出来 —— 骨架不变，只换主逻辑。</a:t>
            </a:r>
            <a:endParaRPr lang="en-US" sz="125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1D4ED8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108 · QUIZ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随堂自测（学完立刻做，5 题 10 分钟）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108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8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3891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脚本和函数都有 $1，它们冲突吗？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$@ 和 $* 的区别是什么？实际写脚本该用哪个？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return 1 和 exit 1 用错了会怎样？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为什么脚本结尾明明没写 exit，监控却显示有时成功有时失败？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command -v python3 和 which python3 哪个更适合做依赖检查？为什么？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</p:txBody>
      </p:sp>
      <p:sp>
        <p:nvSpPr>
          <p:cNvPr id="9" name="Text 7"/>
          <p:cNvSpPr/>
          <p:nvPr/>
        </p:nvSpPr>
        <p:spPr>
          <a:xfrm>
            <a:off x="548640" y="6035040"/>
            <a:ext cx="11094415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答案在本页备注（视图 → 备注）。全对 = 今天过关；错 2 题以上 = 重看对应小节。</a:t>
            </a:r>
            <a:endParaRPr lang="en-US" sz="115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B4530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108 · PITFALLS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常见误区对照（新手 90% 的坑都在这）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108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9</a:t>
            </a:r>
            <a:endParaRPr lang="en-US" sz="900" dirty="0"/>
          </a:p>
        </p:txBody>
      </p:sp>
      <p:graphicFrame>
        <p:nvGraphicFramePr>
          <p:cNvPr id="10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548640" y="1554480"/>
          <a:ext cx="11094415" cy="914400"/>
        </p:xfrm>
        <a:graphic>
          <a:graphicData uri="http://schemas.openxmlformats.org/drawingml/2006/table">
            <a:tbl>
              <a:tblPr/>
              <a:tblGrid>
                <a:gridCol w="3749040"/>
                <a:gridCol w="3749040"/>
                <a:gridCol w="3931920"/>
              </a:tblGrid>
              <a:tr h="658368"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错误写法 / 想法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问题所在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正确做法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只看不动手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看懂 ≠ 会写，眼高手低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每个示例逐行敲一遍并运行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跳过报错信息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错过最快的线索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先读最后一行再定位行号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copy 大段代码不求甚解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项目一变就不会改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理解每一行的作用再复制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DC2626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108 · SECURITY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安全视角：这个知识以后怎么用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108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10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8463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脚本骨架里的 usage() 是安全防线：不允许把目标 IP、密码这类敏感值写死在脚本里，一律参数传入或配置文件读取。</a:t>
            </a:r>
            <a:endParaRPr lang="en-US" sz="1350" dirty="0"/>
          </a:p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退出码与日志是审计证据：生产脚本失败时要留下 stderr 信息与时间戳，方便事后溯源，不要静默失败。</a:t>
            </a:r>
            <a:endParaRPr lang="en-US" sz="1350" dirty="0"/>
          </a:p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source 别人的脚本等于在其环境里执行代码 —— 引入第三方 .sh 前先通读，防止夹带恶意命令。</a:t>
            </a:r>
            <a:endParaRPr lang="en-US" sz="1350" dirty="0"/>
          </a:p>
        </p:txBody>
      </p:sp>
      <p:sp>
        <p:nvSpPr>
          <p:cNvPr id="9" name="Shape 7"/>
          <p:cNvSpPr/>
          <p:nvPr/>
        </p:nvSpPr>
        <p:spPr>
          <a:xfrm>
            <a:off x="548640" y="566928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FFFBEB"/>
          </a:solidFill>
          <a:ln w="15240">
            <a:solidFill>
              <a:srgbClr val="B45309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572414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注意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法律红线：以上场景只允许在自己的实验环境、靶场或明确授权的目标上练习。</a:t>
            </a:r>
            <a:endParaRPr lang="en-US" sz="125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108 · LAB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动手实验（今天最重要的 60 分钟）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108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11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481328"/>
            <a:ext cx="11094415" cy="777240"/>
          </a:xfrm>
          <a:prstGeom prst="roundRect">
            <a:avLst>
              <a:gd name="adj" fmla="val 9412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49808" y="1554480"/>
            <a:ext cx="10692079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实验目标   </a:t>
            </a:r>
            <a:pPr indent="0" marL="0">
              <a:lnSpc>
                <a:spcPct val="112000"/>
              </a:lnSpc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用标准骨架写 scan.sh：接收 目标目录 与 关键词 两个参数，缺参给出用法，找到输出命中文件清单。</a:t>
            </a:r>
            <a:endParaRPr lang="en-US" sz="1350" dirty="0"/>
          </a:p>
        </p:txBody>
      </p:sp>
      <p:sp>
        <p:nvSpPr>
          <p:cNvPr id="10" name="Text 8"/>
          <p:cNvSpPr/>
          <p:nvPr/>
        </p:nvSpPr>
        <p:spPr>
          <a:xfrm>
            <a:off x="548640" y="2514600"/>
            <a:ext cx="11094415" cy="3886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新建 scan.sh，写好 set -u、usage()（含 $0 与示例）、main() 三段骨架。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参数校验：参数个数不等于 2 时调用 usage 并 exit 1；用 -d 校验第 1 参是目录。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依赖检查：command -v grep 确认 grep 存在，不存在报错 exit 1。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main() 里 for 循环遍历目标目录的 .log/.txt 文件，grep -q 关键词命中则 echo 文件名并计数。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结尾按「找到 0 个 / 找到 N 个」设置不同退出码（0 与 3），运行后在终端 echo $? 验证两种结果。</a:t>
            </a:r>
            <a:endParaRPr lang="en-US" sz="1350" dirty="0"/>
          </a:p>
        </p:txBody>
      </p:sp>
      <p:sp>
        <p:nvSpPr>
          <p:cNvPr id="11" name="Text 9"/>
          <p:cNvSpPr/>
          <p:nvPr/>
        </p:nvSpPr>
        <p:spPr>
          <a:xfrm>
            <a:off x="548640" y="5532120"/>
            <a:ext cx="146304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完成标准：</a:t>
            </a:r>
            <a:endParaRPr lang="en-US" sz="1350" dirty="0"/>
          </a:p>
        </p:txBody>
      </p:sp>
      <p:sp>
        <p:nvSpPr>
          <p:cNvPr id="12" name="Text 10"/>
          <p:cNvSpPr/>
          <p:nvPr/>
        </p:nvSpPr>
        <p:spPr>
          <a:xfrm>
            <a:off x="2011680" y="5532120"/>
            <a:ext cx="9631375" cy="8229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不带参数运行输出 usage 且退出码为 1</a:t>
            </a:r>
            <a:endParaRPr lang="en-US" sz="1250" dirty="0"/>
          </a:p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传错路径（非目录）被 -d 校验拦截</a:t>
            </a:r>
            <a:endParaRPr lang="en-US" sz="1250" dirty="0"/>
          </a:p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命中与不命中两种情况下 echo $? 分别得到 0 与 3</a:t>
            </a:r>
            <a:endParaRPr lang="en-US" sz="125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6D28D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108 · PRACTICE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练习题（30 分钟，先自己想再看提示）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108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12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4805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脚本和函数都有 $1，它们冲突吗？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$@ 和 $* 的区别是什么？实际写脚本该用哪个？</a:t>
            </a:r>
            <a:endParaRPr lang="en-US" sz="1350" dirty="0"/>
          </a:p>
          <a:p>
            <a:pPr indent="0" marL="0">
              <a:spcAft>
                <a:spcPts val="1200"/>
              </a:spcAft>
              <a:buNone/>
            </a:pPr>
            <a:r>
              <a:rPr lang="en-US" sz="1150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     提示：想想参数里有空格会怎样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return 1 和 exit 1 用错了会怎样？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为什么脚本结尾明明没写 exit，监控却显示有时成功有时失败？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command -v python3 和 which python3 哪个更适合做依赖检查？为什么？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</p:txBody>
      </p:sp>
      <p:sp>
        <p:nvSpPr>
          <p:cNvPr id="9" name="Text 7"/>
          <p:cNvSpPr/>
          <p:nvPr/>
        </p:nvSpPr>
        <p:spPr>
          <a:xfrm>
            <a:off x="548640" y="6080760"/>
            <a:ext cx="11094415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做完对答案：答案在本页 PPT 备注里（视图 → 备注）。</a:t>
            </a:r>
            <a:endParaRPr lang="en-US" sz="115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1D4ED8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108 · HOMEWORK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今日作业（写进你的练习文件夹）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108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13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645920"/>
            <a:ext cx="11094415" cy="47548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把 day107 的 logcheck.sh 升级成骨架版：usage() + 参数校验 + main()，日志路径与阈值都参数化。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写 sysinfo.sh：无参数时输出系统信息摘要（内核/内存/磁盘），带 -h 时打印用法；退出码永远显式。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给 scan.sh 增加 set -e，故意构造一个会失败的命令，观察脚本在哪一步停下，把现象写进笔记。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思考题：cron 每晚调用你的备份脚本，设计一套退出码约定（0 成功/1 备份失败/2 参数错误）并说明监控怎么用。</a:t>
            </a:r>
            <a:endParaRPr lang="en-US" sz="1400" dirty="0"/>
          </a:p>
        </p:txBody>
      </p:sp>
      <p:sp>
        <p:nvSpPr>
          <p:cNvPr id="9" name="Shape 7"/>
          <p:cNvSpPr/>
          <p:nvPr/>
        </p:nvSpPr>
        <p:spPr>
          <a:xfrm>
            <a:off x="548640" y="4480560"/>
            <a:ext cx="11094415" cy="1371600"/>
          </a:xfrm>
          <a:prstGeom prst="roundRect">
            <a:avLst>
              <a:gd name="adj" fmla="val 5333"/>
            </a:avLst>
          </a:prstGeom>
          <a:solidFill>
            <a:srgbClr val="F1F5F9"/>
          </a:solidFill>
          <a:ln w="12700">
            <a:solidFill>
              <a:srgbClr val="E2E8F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4617720"/>
            <a:ext cx="10692079" cy="10972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600"/>
              </a:spcAft>
              <a:buNone/>
            </a:pPr>
            <a:r>
              <a:rPr lang="en-US" sz="13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文件管理习惯（从今天开始保持）</a:t>
            </a:r>
            <a:endParaRPr lang="en-US" sz="1350" dirty="0"/>
          </a:p>
          <a:p>
            <a:pPr indent="0" marL="0">
              <a:lnSpc>
                <a:spcPct val="120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所有代码放进 D:\bootcamp\day001 这样的日期文件夹；文件名用英文小写+下划线；每个文件第一行用 # 写注释说明用途。</a:t>
            </a:r>
            <a:endParaRPr lang="en-US" sz="135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DC2626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108 · CHECK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今日验收 · 今天结束时你必须做到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108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14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2743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不带参数运行输出 usage 且退出码为 1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传错路径（非目录）被 -d 校验拦截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命中与不命中两种情况下 echo $? 分别得到 0 与 3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能用自己的话讲清 Bash 函数与参数：写出能复用的脚本 的核心概念</a:t>
            </a:r>
            <a:endParaRPr lang="en-US" sz="1400" dirty="0"/>
          </a:p>
        </p:txBody>
      </p:sp>
      <p:sp>
        <p:nvSpPr>
          <p:cNvPr id="9" name="Shape 7"/>
          <p:cNvSpPr/>
          <p:nvPr/>
        </p:nvSpPr>
        <p:spPr>
          <a:xfrm>
            <a:off x="548640" y="4343400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548640" y="4526280"/>
            <a:ext cx="11094415" cy="17373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400"/>
              </a:spcAft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滚动复习（10 分钟）</a:t>
            </a:r>
            <a:endParaRPr lang="en-US" sz="1300" dirty="0"/>
          </a:p>
          <a:p>
            <a:pPr indent="0" marL="0">
              <a:lnSpc>
                <a:spcPct val="115000"/>
              </a:lnSpc>
              <a:spcAft>
                <a:spcPts val="1200"/>
              </a:spcAft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107 · Bash 条件与循环：if/test、比较运算、for 与 while read</a:t>
            </a:r>
            <a:endParaRPr lang="en-US" sz="1300" dirty="0"/>
          </a:p>
          <a:p>
            <a:pPr indent="0" marL="0">
              <a:spcAft>
                <a:spcPts val="400"/>
              </a:spcAft>
              <a:buNone/>
            </a:pPr>
            <a:r>
              <a:rPr lang="en-US" sz="130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明天预告</a:t>
            </a:r>
            <a:endParaRPr lang="en-US" sz="1300" dirty="0"/>
          </a:p>
          <a:p>
            <a:pPr indent="0" marL="0"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109 · cron 定时任务：crontab 五段式、@reboot 与日志轮转思路。</a:t>
            </a:r>
            <a:endParaRPr lang="en-US" sz="13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14</Slides>
  <Notes>14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7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</vt:vector>
  </TitlesOfParts>
  <Company>Bootcamp V1.0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Day 108 · Bash 函数与参数：写出能复用的脚本</dc:title>
  <dc:subject>Day 108 · Bash 函数与参数：写出能复用的脚本</dc:subject>
  <dc:creator>0基础计算机与网络安全工程师训练营</dc:creator>
  <cp:lastModifiedBy>0基础计算机与网络安全工程师训练营</cp:lastModifiedBy>
  <cp:revision>1</cp:revision>
  <dcterms:created xsi:type="dcterms:W3CDTF">2026-09-10T09:03:50Z</dcterms:created>
  <dcterms:modified xsi:type="dcterms:W3CDTF">2026-09-10T09:03:50Z</dcterms:modified>
</cp:coreProperties>
</file>