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slideMasters/slideMaster14.xml" ContentType="application/vnd.openxmlformats-officedocument.presentationml.slideMaster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notesMasterIdLst>
    <p:notesMasterId r:id="rId16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notesMaster" Target="notesMasters/notesMaster1.xml"/><Relationship Id="rId17" Type="http://schemas.openxmlformats.org/officeDocument/2006/relationships/presProps" Target="presProps.xml"/><Relationship Id="rId18" Type="http://schemas.openxmlformats.org/officeDocument/2006/relationships/viewProps" Target="viewProps.xml"/><Relationship Id="rId19" Type="http://schemas.openxmlformats.org/officeDocument/2006/relationships/theme" Target="theme/theme1.xml"/><Relationship Id="rId2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_rels/notesSlide1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4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【随堂答案】
1. 同数据、同功能的对比让漏洞成因与防御效果一目了然；也是检测器验证"能报漏洞也能验证修复"的标准样本。
2. SQLi：SQL 字符串拼接；XSS：响应 HTML 原样拼接用户输入；CSRF：POST 处理不校验 Token。
3. 控制变量：同一条数据，仅输出方式不同，安全与漏洞的对比才纯粹归因于转义。
4. 它是靶场的"使用说明书"：检测器（077）按模块对接、报告里引用模块名，都依赖这套结构化定义。
5. 防御常因误伤业务而回滚：正常登录、正常留言、正常转账都通，防御才算落地 —— 安全不能以牺牲可用性为代价。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【练习题答案】
1. 同数据、同功能的对比让漏洞成因与防御效果一目了然；也是检测器验证"能报漏洞也能验证修复"的标准样本。
2. SQLi：SQL 字符串拼接；XSS：响应 HTML 原样拼接用户输入；CSRF：POST 处理不校验 Token。
3. 控制变量：同一条数据，仅输出方式不同，安全与漏洞的对比才纯粹归因于转义。
4. 它是靶场的"使用说明书"：检测器（077）按模块对接、报告里引用模块名，都依赖这套结构化定义。
5. 防御常因误伤业务而回滚：正常登录、正常留言、正常转账都通，防御才算落地 —— 安全不能以牺牲可用性为代价。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F172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8778240" y="-1645920"/>
            <a:ext cx="5120640" cy="512064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-1371600" y="4846320"/>
            <a:ext cx="3474720" cy="347472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822960" y="1920240"/>
            <a:ext cx="10515600" cy="21945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spcAft>
                <a:spcPts val="800"/>
              </a:spcAft>
              <a:buNone/>
            </a:pPr>
            <a:r>
              <a:rPr lang="en-US" sz="44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070</a:t>
            </a:r>
            <a:endParaRPr lang="en-US" sz="4400" dirty="0"/>
          </a:p>
          <a:p>
            <a:pPr indent="0" marL="0">
              <a:spcAft>
                <a:spcPts val="1000"/>
              </a:spcAft>
              <a:buNone/>
            </a:pPr>
            <a:r>
              <a:rPr lang="en-US" sz="30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周项目：漏洞靶场 v1（三模块 + 双版本 + 原理说明）</a:t>
            </a:r>
            <a:endParaRPr lang="en-US" sz="4400" dirty="0"/>
          </a:p>
          <a:p>
            <a:pPr indent="0" marL="0">
              <a:buNone/>
            </a:pPr>
            <a:r>
              <a:rPr lang="en-US" sz="15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 10 周 · 漏洞主线</a:t>
            </a:r>
            <a:endParaRPr lang="en-US" sz="4400" dirty="0"/>
          </a:p>
        </p:txBody>
      </p:sp>
      <p:sp>
        <p:nvSpPr>
          <p:cNvPr id="5" name="Shape 3"/>
          <p:cNvSpPr/>
          <p:nvPr/>
        </p:nvSpPr>
        <p:spPr>
          <a:xfrm>
            <a:off x="548640" y="4480560"/>
            <a:ext cx="210312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4480560"/>
            <a:ext cx="210312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阶段一 · Python</a:t>
            </a:r>
            <a:endParaRPr lang="en-US" sz="1200" dirty="0"/>
          </a:p>
        </p:txBody>
      </p:sp>
      <p:sp>
        <p:nvSpPr>
          <p:cNvPr id="7" name="Shape 5"/>
          <p:cNvSpPr/>
          <p:nvPr/>
        </p:nvSpPr>
        <p:spPr>
          <a:xfrm>
            <a:off x="2880360" y="4480560"/>
            <a:ext cx="182880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2880360" y="4480560"/>
            <a:ext cx="182880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预计 约 3 小时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937760" y="4480560"/>
            <a:ext cx="329184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4937760" y="4480560"/>
            <a:ext cx="329184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理论30 + 实操60 + 练习30</a:t>
            </a:r>
            <a:endParaRPr lang="en-US" sz="1200" dirty="0"/>
          </a:p>
        </p:txBody>
      </p:sp>
      <p:sp>
        <p:nvSpPr>
          <p:cNvPr id="11" name="Text 9"/>
          <p:cNvSpPr/>
          <p:nvPr/>
        </p:nvSpPr>
        <p:spPr>
          <a:xfrm>
            <a:off x="822960" y="5806440"/>
            <a:ext cx="10515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打开这页 PPT，今天的学习就开始了。</a:t>
            </a:r>
            <a:endParaRPr lang="en-US" sz="12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070 · GOAL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 · 为什么学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070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ECFEFF"/>
          </a:solidFill>
          <a:ln w="1270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77240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</a:t>
            </a:r>
            <a:endParaRPr lang="en-US" sz="1600" dirty="0"/>
          </a:p>
        </p:txBody>
      </p:sp>
      <p:sp>
        <p:nvSpPr>
          <p:cNvPr id="10" name="Text 8"/>
          <p:cNvSpPr/>
          <p:nvPr/>
        </p:nvSpPr>
        <p:spPr>
          <a:xfrm>
            <a:off x="777240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用蓝图（Blueprint）组织三模块，单一应用跑起漏洞版与安全版两组路由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SQLi 模块：登录页漏洞版（拼接）+ 安全版（参数化）双路由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XSS 模块：搜索/留言板漏洞版（原样输出）+ 安全版（转义 + CSP）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CSRF 模块：转账漏洞版（无 Token）+ 安全版（Token + SameSite）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每个模块配 /doc 原理说明页：成因、payload、修复三段式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编写自测清单并跑通 9 条断言，靶场成为可复现、可讲解、可被扫描的成品</a:t>
            </a:r>
            <a:endParaRPr lang="en-US" sz="1300" dirty="0"/>
          </a:p>
        </p:txBody>
      </p:sp>
      <p:sp>
        <p:nvSpPr>
          <p:cNvPr id="11" name="Shape 9"/>
          <p:cNvSpPr/>
          <p:nvPr/>
        </p:nvSpPr>
        <p:spPr>
          <a:xfrm>
            <a:off x="6278728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FFFBEB"/>
          </a:solidFill>
          <a:ln w="12700">
            <a:solidFill>
              <a:srgbClr val="B45309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6507328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为什么学</a:t>
            </a:r>
            <a:endParaRPr lang="en-US" sz="1600" dirty="0"/>
          </a:p>
        </p:txBody>
      </p:sp>
      <p:sp>
        <p:nvSpPr>
          <p:cNvPr id="13" name="Text 11"/>
          <p:cNvSpPr/>
          <p:nvPr/>
        </p:nvSpPr>
        <p:spPr>
          <a:xfrm>
            <a:off x="6507328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项目是最好的复盘：6 天知识装进一个应用，哪个模块卡壳就说明哪天没学透。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075~077 的自动化检测器需要一个"标准受害者"——今天把它造出来。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双版本对比是面试作品：能讲清"漏洞在哪行、防御在哪层"，胜过简历上十行形容词。</a:t>
            </a:r>
            <a:endParaRPr lang="en-US" sz="13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070 · MAP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知识地图：周项目：漏洞靶场 v1（三模块 + 双版本 + 原理说明）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070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73736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585216" y="173736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Step1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蓝图骨架</a:t>
            </a:r>
            <a:endParaRPr lang="en-US" sz="1150" dirty="0"/>
          </a:p>
        </p:txBody>
      </p:sp>
      <p:sp>
        <p:nvSpPr>
          <p:cNvPr id="10" name="Shape 8"/>
          <p:cNvSpPr/>
          <p:nvPr/>
        </p:nvSpPr>
        <p:spPr>
          <a:xfrm>
            <a:off x="4069994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1" name="Shape 9"/>
          <p:cNvSpPr/>
          <p:nvPr/>
        </p:nvSpPr>
        <p:spPr>
          <a:xfrm>
            <a:off x="4344314" y="173736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4380890" y="173736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Step2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SQLi双版本</a:t>
            </a:r>
            <a:endParaRPr lang="en-US" sz="1150" dirty="0"/>
          </a:p>
        </p:txBody>
      </p:sp>
      <p:sp>
        <p:nvSpPr>
          <p:cNvPr id="13" name="Shape 11"/>
          <p:cNvSpPr/>
          <p:nvPr/>
        </p:nvSpPr>
        <p:spPr>
          <a:xfrm>
            <a:off x="7865669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4" name="Shape 12"/>
          <p:cNvSpPr/>
          <p:nvPr/>
        </p:nvSpPr>
        <p:spPr>
          <a:xfrm>
            <a:off x="8139989" y="173736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8176565" y="173736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Step3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XSS双版本</a:t>
            </a:r>
            <a:endParaRPr lang="en-US" sz="1150" dirty="0"/>
          </a:p>
        </p:txBody>
      </p:sp>
      <p:sp>
        <p:nvSpPr>
          <p:cNvPr id="16" name="Shape 14"/>
          <p:cNvSpPr/>
          <p:nvPr/>
        </p:nvSpPr>
        <p:spPr>
          <a:xfrm>
            <a:off x="548640" y="297180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585216" y="297180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Step4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CSRF双版本</a:t>
            </a:r>
            <a:endParaRPr lang="en-US" sz="1150" dirty="0"/>
          </a:p>
        </p:txBody>
      </p:sp>
      <p:sp>
        <p:nvSpPr>
          <p:cNvPr id="18" name="Shape 16"/>
          <p:cNvSpPr/>
          <p:nvPr/>
        </p:nvSpPr>
        <p:spPr>
          <a:xfrm>
            <a:off x="4069994" y="331470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9" name="Shape 17"/>
          <p:cNvSpPr/>
          <p:nvPr/>
        </p:nvSpPr>
        <p:spPr>
          <a:xfrm>
            <a:off x="4344314" y="297180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0" name="Text 18"/>
          <p:cNvSpPr/>
          <p:nvPr/>
        </p:nvSpPr>
        <p:spPr>
          <a:xfrm>
            <a:off x="4380890" y="297180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Step5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原理说明页</a:t>
            </a:r>
            <a:endParaRPr lang="en-US" sz="1150" dirty="0"/>
          </a:p>
        </p:txBody>
      </p:sp>
      <p:sp>
        <p:nvSpPr>
          <p:cNvPr id="21" name="Shape 19"/>
          <p:cNvSpPr/>
          <p:nvPr/>
        </p:nvSpPr>
        <p:spPr>
          <a:xfrm>
            <a:off x="7865669" y="331470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22" name="Shape 20"/>
          <p:cNvSpPr/>
          <p:nvPr/>
        </p:nvSpPr>
        <p:spPr>
          <a:xfrm>
            <a:off x="8139989" y="297180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3" name="Text 21"/>
          <p:cNvSpPr/>
          <p:nvPr/>
        </p:nvSpPr>
        <p:spPr>
          <a:xfrm>
            <a:off x="8176565" y="297180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Step6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9条自测</a:t>
            </a:r>
            <a:endParaRPr lang="en-US" sz="1150" dirty="0"/>
          </a:p>
        </p:txBody>
      </p:sp>
      <p:sp>
        <p:nvSpPr>
          <p:cNvPr id="24" name="Text 22"/>
          <p:cNvSpPr/>
          <p:nvPr/>
        </p:nvSpPr>
        <p:spPr>
          <a:xfrm>
            <a:off x="548640" y="3383280"/>
            <a:ext cx="11094415" cy="30175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本周位置：第 10 周 · 漏洞主线。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本日定位：把本周 6 天的成果装配成完整靶场：SQLi/XSS/CSRF 三模块，每个模块漏洞版 + 安全版双实现，并配原理说明页，形成 Day 075~077 检测器的打击对象。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学完今天，你离本月项目又近一步 —— 每个知识点都会在项目里用到。</a:t>
            </a:r>
            <a:endParaRPr lang="en-US" sz="1300" dirty="0"/>
          </a:p>
        </p:txBody>
      </p:sp>
      <p:sp>
        <p:nvSpPr>
          <p:cNvPr id="25" name="Shape 23"/>
          <p:cNvSpPr/>
          <p:nvPr/>
        </p:nvSpPr>
        <p:spPr>
          <a:xfrm>
            <a:off x="548640" y="5486400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26" name="Text 24"/>
          <p:cNvSpPr/>
          <p:nvPr/>
        </p:nvSpPr>
        <p:spPr>
          <a:xfrm>
            <a:off x="749808" y="5541264"/>
            <a:ext cx="10692079" cy="6675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今天的目标：理解 周项目：漏洞靶场 v1（三模块 + 双版本 + 原理说明） 的核心原理，并亲手把代码跑起来。</a:t>
            </a:r>
            <a:endParaRPr lang="en-US" sz="12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070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项目结构：一个应用、两套路由、三个模块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070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目录规划：vulnlab/ 下 sqli.py、xss.py、csrf.py 三个蓝图，app.py 注册组装。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命名约定：/vuln/xxx 是漏洞版路由，/safe/xxx 是安全版路由 —— URL 一眼可辨。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数据库共用 lab.db（Day 064 建好），留言表沿用 msgs。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说明页路由 /doc/&lt;name&gt;：渲染该模块的成因/payload/修复三段说明。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项目 = Day 077 检测器的 target：结构清晰，扫描器才好按模块发探测请求。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712464"/>
            <a:ext cx="11094415" cy="2267712"/>
          </a:xfrm>
          <a:prstGeom prst="roundRect">
            <a:avLst>
              <a:gd name="adj" fmla="val 3226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2219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项目结构.txt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114800"/>
            <a:ext cx="10692079" cy="1719072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vulnlab/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├── app.py          # 主应用：注册蓝图 + 全局安全头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├── sqli.py         # SQLi 模块（vuln/safe 登录）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├── xss.py          # XSS 模块（vuln/safe 搜索+留言板）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├── csrf.py         # CSRF 模块（vuln/safe 转账）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├── docs.py         # /doc/&lt;name&gt; 原理说明页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├── templates/      # 转义版模板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└── init_db.py      # Day 064 的建库脚本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303520"/>
            <a:ext cx="11094415" cy="960120"/>
          </a:xfrm>
          <a:prstGeom prst="roundRect">
            <a:avLst>
              <a:gd name="adj" fmla="val 6667"/>
            </a:avLst>
          </a:prstGeom>
          <a:solidFill>
            <a:srgbClr val="ECFEFF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31520" y="5413248"/>
            <a:ext cx="10728655" cy="74066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5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术语卡 · 蓝图（Blueprint）</a:t>
            </a:r>
            <a:endParaRPr lang="en-US" sz="13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Flask 的模块化组织方式：每个功能模块独立注册路由，主应用统一挂载 —— 大项目的标准结构。</a:t>
            </a:r>
            <a:endParaRPr lang="en-US" sz="1300" dirty="0"/>
          </a:p>
        </p:txBody>
      </p:sp>
      <p:sp>
        <p:nvSpPr>
          <p:cNvPr id="14" name="Shape 12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先跑骨架再填模块：app.py 能启动且 /vuln/sqli 404 -&gt; 变 200，每步都可验证。</a:t>
            </a:r>
            <a:endParaRPr lang="en-US" sz="12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070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SQLi 模块：拼接 vs 参数化（双路由）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070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漏洞版 /vuln/login：% 拼接 SQL，Day 065 全部 payload 可复现。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安全版 /safe/login：? 占位参数化，同样 payload 全失效。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共用同一 users 表 —— 双版本结果差异只来自那一行代码。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报错处理对比：漏洞版异常直接回显（信息泄露）；安全版统一文案。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这一对路由就是 Day 077 检测器"报错特征检测"的输入。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712464"/>
            <a:ext cx="11094415" cy="4480560"/>
          </a:xfrm>
          <a:prstGeom prst="roundRect">
            <a:avLst>
              <a:gd name="adj" fmla="val 163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2219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sqli.py（双版本核心）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114800"/>
            <a:ext cx="10692079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sqli.py —— SQLi 模块（节选核心，可直接运行）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from flask import Blueprint, request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import sqlite3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bp = Blueprint("sqli", __name__)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query(sql, params=()):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con = sqlite3.connect("lab.db")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cur = con.cursor()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try: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cur.execute(sql, params)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return cur.fetchall(), None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except Exception as e: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return [], str(e)          # 漏洞版把 str(e) 回显 = 二重漏洞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finally: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con.close()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@bp.route("/vuln/login", methods=["POST"])   # 【漏洞版】拼接 + 回显报错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vuln_login():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u = request.form.get("username", ""); p = request.form.get("password", "")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sql = "SELECT id, username FROM users WHERE username='%s' AND password='%s'" % (u, p)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rows, err = query(sql)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if err: return f"SQL 错误: {err}", 500    # 故意回显（教学用）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f"欢迎，{rows[0][1]}" if rows else ("登录失败", 401)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@bp.route("/safe/login", methods=["POST"])   # 【安全版】参数化 + 统一文案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safe_login():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u = request.form.get("username", ""); p = request.form.get("password", "")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rows, _ = query("SELECT id, username FROM users WHERE username=? AND password=?", (u, p))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f"欢迎，{rows[0][1]}" if rows else ("用户名或密码错误", 401)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验收对照：' OR 1=1 -- 在 /vuln 登录成功、在 /safe 返回 401 —— 把这一行写进 README。</a:t>
            </a:r>
            <a:endParaRPr lang="en-US" sz="12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070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XSS 模块：原样输出 vs 转义 + CSP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070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漏洞版 /vuln/search 与 /vuln/board：f-string 拼 HTML，反射型与存储型都可复现。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安全版 /safe/search 与 /safe/board：render_template + {{ }} 转义。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CSP 头通过 after_request 全局加：漏洞版被拦截内联脚本，恰好演示纵深。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存储型数据两条路由共用 msgs 表 —— 输出方式决定是否安全。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|safe 陷阱保留在 /doc 页的教学段，code review 语境讲清。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712464"/>
            <a:ext cx="11094415" cy="4480560"/>
          </a:xfrm>
          <a:prstGeom prst="roundRect">
            <a:avLst>
              <a:gd name="adj" fmla="val 163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2219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xss.py（双版本核心）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114800"/>
            <a:ext cx="10692079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xss.py —— XSS 模块（节选核心，可直接运行）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from flask import Blueprint, request, render_template_string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bp = Blueprint("xss", __name__)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@bp.route("/vuln/search")                      # 【漏洞版】反射型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vuln_search():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q = request.args.get("q", "")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f"&lt;p&gt;你搜索了: {q} &lt;/p&gt;"            # 原样拼接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@bp.route("/safe/search")                      # 【安全版】转义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safe_search():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q = request.args.get("q", "")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render_template_string("&lt;p&gt;你搜索了: {{ q }} &lt;/p&gt;", q=q)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@bp.route("/vuln/board", methods=["GET", "POST"])   # 【漏洞版】存储型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vuln_board():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import sqlite3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con = sqlite3.connect("lab.db")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if request.method == "POST":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con.execute("INSERT INTO msgs(content) VALUES (?)", (request.form.get("content", ""),))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con.commit()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rows = con.execute("SELECT id, content FROM msgs").fetchall(); con.close()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html = "&lt;h2&gt;留言板&lt;/h2&gt;&lt;form method='post'&gt;&lt;input name='content'&gt;&lt;button&gt;发&lt;/button&gt;&lt;/form&gt;"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html += "".join(f"&lt;p&gt;#{i}: {c}&lt;/p&gt;" for i, c in rows)   # 原样输出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html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@bp.route("/safe/board", methods=["GET"])           # 【安全版】转义输出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safe_board():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import sqlite3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con = sqlite3.connect("lab.db")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rows = con.execute("SELECT id, content FROM msgs").fetchall(); con.close()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render_template_string(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"{% for i, c in rows %}&lt;p&gt;#{{ i }}: {{ c }}&lt;/p&gt;{% endfor %}", rows=rows)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对比实验：同一条存储 payload，/vuln/board 弹窗、/safe/board 显示文字 —— 记入 README。</a:t>
            </a:r>
            <a:endParaRPr lang="en-US" sz="12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070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CSRF 模块 + 原理说明页 + 全局安全头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070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7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漏洞版 /vuln/transfer：无 Token；安全版 /safe/transfer：session Token 校验。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全局配置：SESSION_COOKIE_SAMESITE=Lax + HttpOnly，app.py 一次声明。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说明页 /doc/sqli、/doc/xss、/doc/csrf：成因/payload/修复三段模板渲染。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说明页本身就是交付物：打开浏览器能向任何人讲解靶场 —— 面试可现场演示。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9 条自测：3 模块 × (漏洞复现 + 防御生效 + 业务回归)，全绿才算 v1 完成。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712464"/>
            <a:ext cx="11094415" cy="4480560"/>
          </a:xfrm>
          <a:prstGeom prst="roundRect">
            <a:avLst>
              <a:gd name="adj" fmla="val 163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2219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app.py（可直接运行）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114800"/>
            <a:ext cx="10692079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app.py —— 主应用（可直接运行）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from flask import Flask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from sqli import bp as sqli_bp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from xss import bp as xss_bp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from csrf import bp as csrf_bp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app = Flask(__name__)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app.secret_key = "lab-v1-secret"                # 真实项目改环境变量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app.config["SESSION_COOKIE_HTTPONLY"] = True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app.config["SESSION_COOKIE_SAMESITE"] = "Lax"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app.register_blueprint(sqli_bp)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app.register_blueprint(xss_bp)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app.register_blueprint(csrf_bp)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@app.after_request                              # 全局纵深：CSP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headers(resp):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resp.headers["Content-Security-Policy"] = "default-src 'self'; script-src 'self'"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resp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@app.route("/doc/&lt;name&gt;")                       # 原理说明页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doc(name):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pages = {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"sqli":  ("拼接 SQL 的后果",  "' OR 1=1 --",  "参数化查询 + 白名单验证 + 最小权限"),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"xss":   ("输入拼进 HTML",    "&lt;script&gt;alert(1)&lt;/script&gt;", "模板自动转义 + CSP + HttpOnly"),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"csrf":  ("cookie 自动携带",  "跨站自动提交表单",          "CSRF Token + SameSite=Lax"),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}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t, p, f = pages.get(name, ("未知", "-", "-"))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render_template_string(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"&lt;h2&gt;原理说明: {{ name }}&lt;/h2&gt;&lt;p&gt;&lt;b&gt;成因:&lt;/b&gt; {{ t }}&lt;/p&gt;"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"&lt;p&gt;&lt;b&gt;payload(仅靶场):&lt;/b&gt; {{ p }}&lt;/p&gt;&lt;p&gt;&lt;b&gt;修复:&lt;/b&gt; {{ f }}&lt;/p&gt;", name=name, t=t, p=p, f=f)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if __name__ == "__main__":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app.run(host="127.0.0.1", port=5001, debug=True)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说明页里 payload 全部标注"仅靶场"—— 文档习惯与代码习惯一致，这是安全工程师的交付标准。</a:t>
            </a:r>
            <a:endParaRPr lang="en-US" sz="12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070 · QUIZ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随堂自测（学完立刻做，5 题 10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070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8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3891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靶场为什么要漏洞版与安全版双路由并存？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三模块分别对应哪三行"根因代码"？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 XSS 模块的存储数据要让两个版本共用？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/doc 说明页对第 11 周有什么用？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9 条自测里为什么必须有"业务回归"？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35040"/>
            <a:ext cx="11094415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答案在本页备注（视图 → 备注）。全对 = 今天过关；错 2 题以上 = 重看对应小节。</a:t>
            </a:r>
            <a:endParaRPr lang="en-US" sz="11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B4530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070 · PITFALLS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常见误区对照（新手 90% 的坑都在这）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070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9</a:t>
            </a:r>
            <a:endParaRPr lang="en-US" sz="900" dirty="0"/>
          </a:p>
        </p:txBody>
      </p:sp>
      <p:graphicFrame>
        <p:nvGraphicFramePr>
          <p:cNvPr id="10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1554480"/>
          <a:ext cx="11094415" cy="914400"/>
        </p:xfrm>
        <a:graphic>
          <a:graphicData uri="http://schemas.openxmlformats.org/drawingml/2006/table">
            <a:tbl>
              <a:tblPr/>
              <a:tblGrid>
                <a:gridCol w="3749040"/>
                <a:gridCol w="3749040"/>
                <a:gridCol w="3931920"/>
              </a:tblGrid>
              <a:tr h="658368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错误写法 / 想法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问题所在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正确做法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只看不动手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看懂 ≠ 会写，眼高手低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每个示例逐行敲一遍并运行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跳过报错信息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错过最快的线索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先读最后一行再定位行号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copy 大段代码不求甚解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项目一变就不会改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理解每一行的作用再复制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070 · SECURITY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安全视角：这个知识以后怎么用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070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10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846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周项目：漏洞靶场 v1（三模块 + 双版本 + 原理说明） 是安全工具的基础组件 —— 后续开发扫描器/检测器时直接复用。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自己写的工具只能用于自己的实验环境、靶场或明确授权的目标。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把每次练习当成真实工作流：先授权确认，再动手操作，最后留档记录。</a:t>
            </a:r>
            <a:endParaRPr lang="en-US" sz="1350" dirty="0"/>
          </a:p>
        </p:txBody>
      </p:sp>
      <p:sp>
        <p:nvSpPr>
          <p:cNvPr id="9" name="Shape 7"/>
          <p:cNvSpPr/>
          <p:nvPr/>
        </p:nvSpPr>
        <p:spPr>
          <a:xfrm>
            <a:off x="548640" y="566928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FFFBEB"/>
          </a:solidFill>
          <a:ln w="15240">
            <a:solidFill>
              <a:srgbClr val="B45309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572414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注意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法律红线：以上场景只允许在自己的实验环境、靶场或明确授权的目标上练习。</a:t>
            </a:r>
            <a:endParaRPr lang="en-US" sz="125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070 · LAB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动手实验（今天最重要的 60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070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11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481328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554480"/>
            <a:ext cx="10692079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实验目标   </a:t>
            </a:r>
            <a:pPr indent="0" marL="0">
              <a:lnSpc>
                <a:spcPct val="112000"/>
              </a:lnSpc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交付漏洞靶场 v1：三模块双版本可运行、说明页可访问、9 条自测全绿，README 完整。</a:t>
            </a:r>
            <a:endParaRPr lang="en-US" sz="1350" dirty="0"/>
          </a:p>
        </p:txBody>
      </p:sp>
      <p:sp>
        <p:nvSpPr>
          <p:cNvPr id="10" name="Text 8"/>
          <p:cNvSpPr/>
          <p:nvPr/>
        </p:nvSpPr>
        <p:spPr>
          <a:xfrm>
            <a:off x="548640" y="2514600"/>
            <a:ext cx="11094415" cy="3886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建 vulnlab/ 目录，写 app.py 蓝图骨架并启动，确认 5001 端口可达。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完成 sqli.py：/vuln/login 复现 ' OR 1=1 -- 成功，/safe/login 同 payload 返回 401。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完成 xss.py 与 csrf.py：存储型弹窗对比、CSP 拦截证据、无 Token 403、正常转账回归。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实现 /doc/&lt;name&gt; 三张说明页，浏览器逐页检查内容完整。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执行 9 条自测清单，把结果表写进 week10/README.md，并提交一次 git commit。</a:t>
            </a:r>
            <a:endParaRPr lang="en-US" sz="1350" dirty="0"/>
          </a:p>
        </p:txBody>
      </p:sp>
      <p:sp>
        <p:nvSpPr>
          <p:cNvPr id="11" name="Text 9"/>
          <p:cNvSpPr/>
          <p:nvPr/>
        </p:nvSpPr>
        <p:spPr>
          <a:xfrm>
            <a:off x="548640" y="5532120"/>
            <a:ext cx="14630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完成标准：</a:t>
            </a:r>
            <a:endParaRPr lang="en-US" sz="1350" dirty="0"/>
          </a:p>
        </p:txBody>
      </p:sp>
      <p:sp>
        <p:nvSpPr>
          <p:cNvPr id="12" name="Text 10"/>
          <p:cNvSpPr/>
          <p:nvPr/>
        </p:nvSpPr>
        <p:spPr>
          <a:xfrm>
            <a:off x="2011680" y="5532120"/>
            <a:ext cx="9631375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6 条业务路由 + 3 条 /doc 全部 200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三模块"漏洞复现成功 + 防御生效"各成一对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README 记录 9 条自测结果与双版本对比表</a:t>
            </a:r>
            <a:endParaRPr lang="en-US" sz="125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070 · PRACTICE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练习题（30 分钟，先自己想再看提示）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070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12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4805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靶场为什么要漏洞版与安全版双路由并存？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三模块分别对应哪三行"根因代码"？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1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提示：拼接 SQL、原样输出、无 Token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 XSS 模块的存储数据要让两个版本共用？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/doc 说明页对第 11 周有什么用？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9 条自测里为什么必须有"业务回归"？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80760"/>
            <a:ext cx="11094415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做完对答案：答案在本页 PPT 备注里（视图 → 备注）。</a:t>
            </a:r>
            <a:endParaRPr lang="en-US" sz="115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070 · HOMEWORK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今日作业（写进你的练习文件夹）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070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13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645920"/>
            <a:ext cx="11094415" cy="47548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给靶场补第四个模块占位：/vuln/ping 与 /safe/ping 路由骨架（下一周命令注入的实验位），只写注释不写漏洞。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把靶场整理成 git 仓库：init_db.py、vulnlab/、README.md、ethics.txt 四件套，打 tag v1.0。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录一段 3 分钟自述（文字稿亦可）：按"成因→payload→修复"讲解你最拿手的一个模块。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预习：第 11 周从命令注入开始 —— 想想 os.system("ping " + host) 会发生什么。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480560"/>
            <a:ext cx="11094415" cy="1371600"/>
          </a:xfrm>
          <a:prstGeom prst="roundRect">
            <a:avLst>
              <a:gd name="adj" fmla="val 5333"/>
            </a:avLst>
          </a:prstGeom>
          <a:solidFill>
            <a:srgbClr val="F1F5F9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4617720"/>
            <a:ext cx="10692079" cy="10972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600"/>
              </a:spcAft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文件管理习惯（从今天开始保持）</a:t>
            </a:r>
            <a:endParaRPr lang="en-US" sz="1350" dirty="0"/>
          </a:p>
          <a:p>
            <a:pPr indent="0" marL="0">
              <a:lnSpc>
                <a:spcPct val="120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所有代码放进 D:\bootcamp\day001 这样的日期文件夹；文件名用英文小写+下划线；每个文件第一行用 # 写注释说明用途。</a:t>
            </a:r>
            <a:endParaRPr lang="en-US" sz="135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070 · CHECK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今日验收 · 今天结束时你必须做到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070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2743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6 条业务路由 + 3 条 /doc 全部 200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三模块"漏洞复现成功 + 防御生效"各成一对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README 记录 9 条自测结果与双版本对比表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能用自己的话讲清 周项目：漏洞靶场 v1（三模块 + 双版本 + 原理说明） 的核心概念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343400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548640" y="4526280"/>
            <a:ext cx="11094415" cy="1737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滚动复习（10 分钟）</a:t>
            </a:r>
            <a:endParaRPr lang="en-US" sz="1300" dirty="0"/>
          </a:p>
          <a:p>
            <a:pPr indent="0" marL="0">
              <a:lnSpc>
                <a:spcPct val="115000"/>
              </a:lnSpc>
              <a:spcAft>
                <a:spcPts val="1200"/>
              </a:spcAft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069 · CSRF 原理与防御：Token 与 SameSite</a:t>
            </a:r>
            <a:endParaRPr lang="en-US" sz="1300" dirty="0"/>
          </a:p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明天预告</a:t>
            </a:r>
            <a:endParaRPr lang="en-US" sz="1300" dirty="0"/>
          </a:p>
          <a:p>
            <a:pPr indent="0" marL="0"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071 · 命令注入：os.system 拼接之祸与 subprocess 列表参数防御。</a:t>
            </a:r>
            <a:endParaRPr lang="en-US" sz="13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14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7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</vt:vector>
  </TitlesOfParts>
  <Company>Bootcamp V1.0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Day 070 · 周项目：漏洞靶场 v1（三模块 + 双版本 + 原理说明）</dc:title>
  <dc:subject>Day 070 · 周项目：漏洞靶场 v1（三模块 + 双版本 + 原理说明）</dc:subject>
  <dc:creator>0基础计算机与网络安全工程师训练营</dc:creator>
  <cp:lastModifiedBy>0基础计算机与网络安全工程师训练营</cp:lastModifiedBy>
  <cp:revision>1</cp:revision>
  <dcterms:created xsi:type="dcterms:W3CDTF">2026-09-09T23:14:31Z</dcterms:created>
  <dcterms:modified xsi:type="dcterms:W3CDTF">2026-09-09T23:14:31Z</dcterms:modified>
</cp:coreProperties>
</file>