
<file path=[Content_Types].xml><?xml version="1.0" encoding="utf-8"?>
<Types xmlns="http://schemas.openxmlformats.org/package/2006/content-types">
  <Default Extension="xml" ContentType="application/xml"/>
  <Default Extension="rels" ContentType="application/vnd.openxmlformats-package.relationships+xml"/>
  <Default Extension="jpeg" ContentType="image/jpeg"/>
  <Default Extension="jpg" ContentType="image/jpg"/>
  <Default Extension="svg" ContentType="image/svg+xml"/>
  <Default Extension="png" ContentType="image/png"/>
  <Default Extension="gif" ContentType="image/gif"/>
  <Default Extension="m4v" ContentType="video/mp4"/>
  <Default Extension="mp4" ContentType="video/mp4"/>
  <Default Extension="vml" ContentType="application/vnd.openxmlformats-officedocument.vmlDrawing"/>
  <Default Extension="xlsx" ContentType="application/vnd.openxmlformats-officedocument.spreadsheetml.sheet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Masters/slideMaster2.xml" ContentType="application/vnd.openxmlformats-officedocument.presentationml.slideMaster+xml"/>
  <Override PartName="/ppt/slides/slide2.xml" ContentType="application/vnd.openxmlformats-officedocument.presentationml.slide+xml"/>
  <Override PartName="/ppt/slideMasters/slideMaster3.xml" ContentType="application/vnd.openxmlformats-officedocument.presentationml.slideMaster+xml"/>
  <Override PartName="/ppt/slides/slide3.xml" ContentType="application/vnd.openxmlformats-officedocument.presentationml.slide+xml"/>
  <Override PartName="/ppt/slideMasters/slideMaster4.xml" ContentType="application/vnd.openxmlformats-officedocument.presentationml.slideMaster+xml"/>
  <Override PartName="/ppt/slides/slide4.xml" ContentType="application/vnd.openxmlformats-officedocument.presentationml.slide+xml"/>
  <Override PartName="/ppt/slideMasters/slideMaster5.xml" ContentType="application/vnd.openxmlformats-officedocument.presentationml.slideMaster+xml"/>
  <Override PartName="/ppt/slides/slide5.xml" ContentType="application/vnd.openxmlformats-officedocument.presentationml.slide+xml"/>
  <Override PartName="/ppt/slideMasters/slideMaster6.xml" ContentType="application/vnd.openxmlformats-officedocument.presentationml.slideMaster+xml"/>
  <Override PartName="/ppt/slides/slide6.xml" ContentType="application/vnd.openxmlformats-officedocument.presentationml.slide+xml"/>
  <Override PartName="/ppt/slideMasters/slideMaster7.xml" ContentType="application/vnd.openxmlformats-officedocument.presentationml.slideMaster+xml"/>
  <Override PartName="/ppt/slides/slide7.xml" ContentType="application/vnd.openxmlformats-officedocument.presentationml.slide+xml"/>
  <Override PartName="/ppt/slideMasters/slideMaster8.xml" ContentType="application/vnd.openxmlformats-officedocument.presentationml.slideMaster+xml"/>
  <Override PartName="/ppt/slides/slide8.xml" ContentType="application/vnd.openxmlformats-officedocument.presentationml.slide+xml"/>
  <Override PartName="/ppt/slideMasters/slideMaster9.xml" ContentType="application/vnd.openxmlformats-officedocument.presentationml.slideMaster+xml"/>
  <Override PartName="/ppt/slides/slide9.xml" ContentType="application/vnd.openxmlformats-officedocument.presentationml.slide+xml"/>
  <Override PartName="/ppt/slideMasters/slideMaster10.xml" ContentType="application/vnd.openxmlformats-officedocument.presentationml.slideMaster+xml"/>
  <Override PartName="/ppt/slides/slide10.xml" ContentType="application/vnd.openxmlformats-officedocument.presentationml.slide+xml"/>
  <Override PartName="/ppt/slideMasters/slideMaster11.xml" ContentType="application/vnd.openxmlformats-officedocument.presentationml.slideMaster+xml"/>
  <Override PartName="/ppt/slides/slide11.xml" ContentType="application/vnd.openxmlformats-officedocument.presentationml.slide+xml"/>
  <Override PartName="/ppt/slideMasters/slideMaster12.xml" ContentType="application/vnd.openxmlformats-officedocument.presentationml.slideMaster+xml"/>
  <Override PartName="/ppt/slides/slide12.xml" ContentType="application/vnd.openxmlformats-officedocument.presentationml.slide+xml"/>
  <Override PartName="/ppt/slideMasters/slideMaster13.xml" ContentType="application/vnd.openxmlformats-officedocument.presentationml.slideMaster+xml"/>
  <Override PartName="/ppt/slides/slide13.xml" ContentType="application/vnd.openxmlformats-officedocument.presentationml.slide+xml"/>
  <Override PartName="/ppt/slideMasters/slideMaster14.xml" ContentType="application/vnd.openxmlformats-officedocument.presentationml.slideMaster+xml"/>
  <Override PartName="/ppt/slides/slide14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notesSlides/notesSlide10.xml" ContentType="application/vnd.openxmlformats-officedocument.presentationml.notesSlide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
		<Relationship Id="rId1" Type="http://schemas.openxmlformats.org/officeDocument/2006/relationships/extended-properties" Target="docProps/app.xml"/>
		<Relationship Id="rId2" Type="http://schemas.openxmlformats.org/package/2006/relationships/metadata/core-properties" Target="docProps/core.xml"/>
		<Relationship Id="rId3" Type="http://schemas.openxmlformats.org/officeDocument/2006/relationships/officeDocument" Target="ppt/presentation.xml"/>
		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</p:sldIdLst>
  <p:notesMasterIdLst>
    <p:notesMasterId r:id="rId16"/>
  </p:notesMasterIdLst>
  <p:sldSz cx="12191695" cy="6858000"/>
  <p:notesSz cx="6858000" cy="12191695"/>
  <p:defaultTextStyle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611"/>
    <p:restoredTop sz="94610"/>
  </p:normalViewPr>
  <p:slideViewPr>
    <p:cSldViewPr snapToGrid="0" snapToObjects="1">
      <p:cViewPr varScale="1">
        <p:scale>
          <a:sx n="136" d="100"/>
          <a:sy n="136" d="100"/>
        </p:scale>
        <p:origin x="216" y="31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1" Type="http://schemas.openxmlformats.org/officeDocument/2006/relationships/slideMaster" Target="slideMasters/slideMaster1.xml"/><Relationship Id="rId2" Type="http://schemas.openxmlformats.org/officeDocument/2006/relationships/slide" Target="slides/slide1.xml"/><Relationship Id="rId3" Type="http://schemas.openxmlformats.org/officeDocument/2006/relationships/slide" Target="slides/slide2.xml"/><Relationship Id="rId4" Type="http://schemas.openxmlformats.org/officeDocument/2006/relationships/slide" Target="slides/slide3.xml"/><Relationship Id="rId5" Type="http://schemas.openxmlformats.org/officeDocument/2006/relationships/slide" Target="slides/slide4.xml"/><Relationship Id="rId6" Type="http://schemas.openxmlformats.org/officeDocument/2006/relationships/slide" Target="slides/slide5.xml"/><Relationship Id="rId7" Type="http://schemas.openxmlformats.org/officeDocument/2006/relationships/slide" Target="slides/slide6.xml"/><Relationship Id="rId8" Type="http://schemas.openxmlformats.org/officeDocument/2006/relationships/slide" Target="slides/slide7.xml"/><Relationship Id="rId9" Type="http://schemas.openxmlformats.org/officeDocument/2006/relationships/slide" Target="slides/slide8.xml"/><Relationship Id="rId10" Type="http://schemas.openxmlformats.org/officeDocument/2006/relationships/slide" Target="slides/slide9.xml"/><Relationship Id="rId11" Type="http://schemas.openxmlformats.org/officeDocument/2006/relationships/slide" Target="slides/slide10.xml"/><Relationship Id="rId12" Type="http://schemas.openxmlformats.org/officeDocument/2006/relationships/slide" Target="slides/slide11.xml"/><Relationship Id="rId13" Type="http://schemas.openxmlformats.org/officeDocument/2006/relationships/slide" Target="slides/slide12.xml"/><Relationship Id="rId14" Type="http://schemas.openxmlformats.org/officeDocument/2006/relationships/slide" Target="slides/slide13.xml"/><Relationship Id="rId15" Type="http://schemas.openxmlformats.org/officeDocument/2006/relationships/slide" Target="slides/slide14.xml"/><Relationship Id="rId16" Type="http://schemas.openxmlformats.org/officeDocument/2006/relationships/notesMaster" Target="notesMasters/notesMaster1.xml"/><Relationship Id="rId17" Type="http://schemas.openxmlformats.org/officeDocument/2006/relationships/presProps" Target="presProps.xml"/><Relationship Id="rId18" Type="http://schemas.openxmlformats.org/officeDocument/2006/relationships/viewProps" Target="viewProps.xml"/><Relationship Id="rId19" Type="http://schemas.openxmlformats.org/officeDocument/2006/relationships/theme" Target="theme/theme1.xml"/><Relationship Id="rId20" Type="http://schemas.openxmlformats.org/officeDocument/2006/relationships/tableStyles" Target="tableStyles.xml"/></Relationships>
</file>

<file path=ppt/notesMasters/_rels/notesMaster1.xml.rels><?xml version="1.0" encoding="UTF-8" standalone="yes"?>
<Relationships xmlns="http://schemas.openxmlformats.org/package/2006/relationships">
		<Relationship Id="rId1" Type="http://schemas.openxmlformats.org/officeDocument/2006/relationships/theme" Target="../theme/theme1.xml"/>
		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5282F153-3F37-0F45-9E97-73ACFA13230C}" type="datetimeFigureOut">
              <a:rPr lang="en-US"/>
              <a:t>7/23/19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CE5E9CC1-C706-0F49-92D6-E571CC5EEA8F}" type="slidenum">
              <a:rPr lang="en-US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.xml"/>
		</Relationships>
</file>

<file path=ppt/notesSlides/_rels/notesSlide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2.xml"/>
		</Relationships>
</file>

<file path=ppt/notesSlides/_rels/notesSlide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3.xml"/>
		</Relationships>
</file>

<file path=ppt/notesSlides/_rels/notesSlide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4.xml"/>
		</Relationships>
</file>

<file path=ppt/notesSlides/_rels/notesSlide5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5.xml"/>
		</Relationships>
</file>

<file path=ppt/notesSlides/_rels/notesSlide6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6.xml"/>
		</Relationships>
</file>

<file path=ppt/notesSlides/_rels/notesSlide7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7.xml"/>
		</Relationships>
</file>

<file path=ppt/notesSlides/_rels/notesSlide8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8.xml"/>
		</Relationships>
</file>

<file path=ppt/notesSlides/_rels/notesSlide9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9.xml"/>
		</Relationships>
</file>

<file path=ppt/notesSlides/_rels/notesSlide10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0.xml"/>
		</Relationships>
</file>

<file path=ppt/notesSlides/_rels/notesSlide11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1.xml"/>
		</Relationships>
</file>

<file path=ppt/notesSlides/_rels/notesSlide12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2.xml"/>
		</Relationships>
</file>

<file path=ppt/notesSlides/_rels/notesSlide13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3.xml"/>
		</Relationships>
</file>

<file path=ppt/notesSlides/_rels/notesSlide14.xml.rels><?xml version="1.0" encoding="UTF-8" standalone="yes"?>
		<Relationships xmlns="http://schemas.openxmlformats.org/package/2006/relationships">
			<Relationship Id="rId1" Type="http://schemas.openxmlformats.org/officeDocument/2006/relationships/notesMaster" Target="../notesMasters/notesMaster1.xml"/>
			<Relationship Id="rId2" Type="http://schemas.openxmlformats.org/officeDocument/2006/relationships/slide" Target="../slides/slide14.xml"/>
		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5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6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7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【随堂答案】
1. B —— 先占端口（bind），再开排队区（listen），然后阻塞等客（accept）。
2. C —— conn 用于收发数据，addr 是 ('ip', port) 元组；监听 socket 继续负责接下一位。
3. 服务器关闭了这条连接；客户端应停止接收并 close。服务器端同理可判断客户端断开。
4. B —— 是'候客区'容量，不是总服务数；服务中连接数不受它限制。
5. 内层 recv 阻塞在外层循环里：正在服务的客户端不挂断，代码就回不到 accept，下一位永远排不上 —— 明天用线程解决。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8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9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10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11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>【练习题答案】
1. 0.0.0.0 监听所有网卡，局域网内其他机器也能连；127.0.0.1 只接受本机连接，实验环境更安全。
2. 监听 socket 要继续专职接客；每个连接一个独立新 socket，才能多连接互不干扰（柜台与包厢）。
3. data = conn.recv(1024); if not data: break —— recv 返回 b'' 即对方关闭。
4. ①服务器是否已启动 ②IP/端口是否一致（netstat 确认监听）③防火墙是否拦截。
5. send 尽力发，可能只发一部分；sendall 保证把全部字节发完才返回，网络编程优先用它。</a:t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12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13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r>
              <a:rPr lang="en-US" dirty="0"/>
              <a:t/>
            </a:r>
            <a:endParaRPr lang="en-US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F7021451-1387-4CA6-816F-3879F97B5CBC}" type="slidenum">
              <a:rPr lang="en-US"/>
              <a:t>14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086991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DEFAULT"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theme" Target="../theme/theme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2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3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4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5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6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8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9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0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1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2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3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Relationship Id="rId2" Type="http://schemas.openxmlformats.org/officeDocument/2006/relationships/notesSlide" Target="../notesSlides/notesSlide1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">
    <p:bg>
      <p:bgPr>
        <a:solidFill>
          <a:srgbClr val="0F172A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8778240" y="-1645920"/>
            <a:ext cx="5120640" cy="512064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3" name="Shape 1"/>
          <p:cNvSpPr/>
          <p:nvPr/>
        </p:nvSpPr>
        <p:spPr>
          <a:xfrm>
            <a:off x="-1371600" y="4846320"/>
            <a:ext cx="3474720" cy="3474720"/>
          </a:xfrm>
          <a:prstGeom prst="ellipse">
            <a:avLst/>
          </a:prstGeom>
          <a:solidFill>
            <a:srgbClr val="16233F"/>
          </a:solidFill>
          <a:ln w="12700">
            <a:solidFill>
              <a:srgbClr val="16233F"/>
            </a:solidFill>
            <a:prstDash val="solid"/>
          </a:ln>
        </p:spPr>
      </p:sp>
      <p:sp>
        <p:nvSpPr>
          <p:cNvPr id="4" name="Text 2"/>
          <p:cNvSpPr/>
          <p:nvPr/>
        </p:nvSpPr>
        <p:spPr>
          <a:xfrm>
            <a:off x="822960" y="1920240"/>
            <a:ext cx="10515600" cy="21945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spcAft>
                <a:spcPts val="800"/>
              </a:spcAft>
              <a:buNone/>
            </a:pPr>
            <a:r>
              <a:rPr lang="en-US" sz="44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</a:t>
            </a:r>
            <a:endParaRPr lang="en-US" sz="4400" dirty="0"/>
          </a:p>
          <a:p>
            <a:pPr indent="0" marL="0">
              <a:spcAft>
                <a:spcPts val="1000"/>
              </a:spcAft>
              <a:buNone/>
            </a:pPr>
            <a:r>
              <a:rPr lang="en-US" sz="3000" b="1" dirty="0">
                <a:solidFill>
                  <a:srgbClr val="FFFFFF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服务器编程</a:t>
            </a:r>
            <a:endParaRPr lang="en-US" sz="4400" dirty="0"/>
          </a:p>
          <a:p>
            <a:pPr indent="0" marL="0">
              <a:buNone/>
            </a:pPr>
            <a:r>
              <a:rPr lang="en-US" sz="15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第一阶段 Python · 第五周 · 从'打电话'到'开客服热线'</a:t>
            </a:r>
            <a:endParaRPr lang="en-US" sz="4400" dirty="0"/>
          </a:p>
        </p:txBody>
      </p:sp>
      <p:sp>
        <p:nvSpPr>
          <p:cNvPr id="5" name="Shape 3"/>
          <p:cNvSpPr/>
          <p:nvPr/>
        </p:nvSpPr>
        <p:spPr>
          <a:xfrm>
            <a:off x="548640" y="4480560"/>
            <a:ext cx="210312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4480560"/>
            <a:ext cx="210312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阶段一 · Python</a:t>
            </a:r>
            <a:endParaRPr lang="en-US" sz="1200" dirty="0"/>
          </a:p>
        </p:txBody>
      </p:sp>
      <p:sp>
        <p:nvSpPr>
          <p:cNvPr id="7" name="Shape 5"/>
          <p:cNvSpPr/>
          <p:nvPr/>
        </p:nvSpPr>
        <p:spPr>
          <a:xfrm>
            <a:off x="2880360" y="4480560"/>
            <a:ext cx="182880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8" name="Text 6"/>
          <p:cNvSpPr/>
          <p:nvPr/>
        </p:nvSpPr>
        <p:spPr>
          <a:xfrm>
            <a:off x="2880360" y="4480560"/>
            <a:ext cx="182880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预计 约 2 小时</a:t>
            </a:r>
            <a:endParaRPr lang="en-US" sz="1200" dirty="0"/>
          </a:p>
        </p:txBody>
      </p:sp>
      <p:sp>
        <p:nvSpPr>
          <p:cNvPr id="9" name="Shape 7"/>
          <p:cNvSpPr/>
          <p:nvPr/>
        </p:nvSpPr>
        <p:spPr>
          <a:xfrm>
            <a:off x="4937760" y="4480560"/>
            <a:ext cx="3291840" cy="420624"/>
          </a:xfrm>
          <a:prstGeom prst="roundRect">
            <a:avLst>
              <a:gd name="adj" fmla="val 50000"/>
            </a:avLst>
          </a:prstGeom>
          <a:solidFill>
            <a:srgbClr val="1E3A5F"/>
          </a:solidFill>
          <a:ln w="12700">
            <a:solidFill>
              <a:srgbClr val="22D3EE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4937760" y="4480560"/>
            <a:ext cx="3291840" cy="420624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22D3EE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理论30 + 实操60 + 练习30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822960" y="5806440"/>
            <a:ext cx="1051560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打开这页 PPT，今天的学习就开始了。</a:t>
            </a:r>
            <a:endParaRPr lang="en-US" sz="1250" dirty="0"/>
          </a:p>
        </p:txBody>
      </p:sp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GOAL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 · 为什么学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ECFEFF"/>
          </a:solidFill>
          <a:ln w="12700">
            <a:solidFill>
              <a:srgbClr val="0891B2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77240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今天学什么</a:t>
            </a:r>
            <a:endParaRPr lang="en-US" sz="1600" dirty="0"/>
          </a:p>
        </p:txBody>
      </p:sp>
      <p:sp>
        <p:nvSpPr>
          <p:cNvPr id="10" name="Text 8"/>
          <p:cNvSpPr/>
          <p:nvPr/>
        </p:nvSpPr>
        <p:spPr>
          <a:xfrm>
            <a:off x="777240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掌握服务器三步曲：bind 绑定地址端口 → listen 开启排队 → accept 等接客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 accept 返回新 socket：'接线'成功后，通信用的是新 socket 而不是监听 socket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写出串行循环版 echo 服务器：一次服务一个客户端，服务完接下一个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客户端与服务器联调：两个终端窗口同时跑，学会定位'谁的问题'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理解端口占用（Address already in use）的原因与解决</a:t>
            </a:r>
            <a:endParaRPr lang="en-US" sz="1300" dirty="0"/>
          </a:p>
        </p:txBody>
      </p:sp>
      <p:sp>
        <p:nvSpPr>
          <p:cNvPr id="11" name="Shape 9"/>
          <p:cNvSpPr/>
          <p:nvPr/>
        </p:nvSpPr>
        <p:spPr>
          <a:xfrm>
            <a:off x="6278728" y="1517904"/>
            <a:ext cx="5364328" cy="4663440"/>
          </a:xfrm>
          <a:prstGeom prst="roundRect">
            <a:avLst>
              <a:gd name="adj" fmla="val 1569"/>
            </a:avLst>
          </a:prstGeom>
          <a:solidFill>
            <a:srgbClr val="FFFBEB"/>
          </a:solidFill>
          <a:ln w="12700">
            <a:solidFill>
              <a:srgbClr val="B45309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6507328" y="1691640"/>
            <a:ext cx="4907128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6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为什么学</a:t>
            </a:r>
            <a:endParaRPr lang="en-US" sz="1600" dirty="0"/>
          </a:p>
        </p:txBody>
      </p:sp>
      <p:sp>
        <p:nvSpPr>
          <p:cNvPr id="13" name="Text 11"/>
          <p:cNvSpPr/>
          <p:nvPr/>
        </p:nvSpPr>
        <p:spPr>
          <a:xfrm>
            <a:off x="6507328" y="2148840"/>
            <a:ext cx="4907128" cy="38404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没有服务器，昨天的客户端永远是'拨空号' —— 今天补上另一半，你的两台程序才能真正对话。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服务器是网络编程界的 'Hello World'：以后学任何语言、任何协议调试，echo 都是第一块试金石。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蜜罐、C2 靶机、Web 服务、企业内网服务……安全工程师既要能'打'（客户端）也要能'守'（服务器）。</a:t>
            </a:r>
            <a:endParaRPr lang="en-US" sz="1300" dirty="0"/>
          </a:p>
          <a:p>
            <a:pPr indent="0" marL="0">
              <a:buNone/>
            </a:pPr>
            <a:r>
              <a:rPr lang="en-US" sz="130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•  </a:t>
            </a:r>
            <a:pPr indent="0" marL="0">
              <a:lnSpc>
                <a:spcPct val="118000"/>
              </a:lnSpc>
              <a:spcAft>
                <a:spcPts val="12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联调能力 = 真实工作能力：线上排障永远是在'客户端/服务器/网络'三方之间找凶手。</a:t>
            </a:r>
            <a:endParaRPr lang="en-US" sz="1300" dirty="0"/>
          </a:p>
        </p:txBody>
      </p:sp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MAP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知识地图：今天把'对端'补齐，通信闭环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029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概念 ✅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190103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217535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221193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✅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3527755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3802075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3838651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TCP 服务器</a:t>
            </a:r>
            <a:endParaRPr lang="en-US" sz="1200" dirty="0"/>
          </a:p>
        </p:txBody>
      </p:sp>
      <p:sp>
        <p:nvSpPr>
          <p:cNvPr id="16" name="Shape 14"/>
          <p:cNvSpPr/>
          <p:nvPr/>
        </p:nvSpPr>
        <p:spPr>
          <a:xfrm>
            <a:off x="5154473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7" name="Shape 15"/>
          <p:cNvSpPr/>
          <p:nvPr/>
        </p:nvSpPr>
        <p:spPr>
          <a:xfrm>
            <a:off x="5428793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5465369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多线程 socket</a:t>
            </a:r>
            <a:endParaRPr lang="en-US" sz="1200" dirty="0"/>
          </a:p>
        </p:txBody>
      </p:sp>
      <p:sp>
        <p:nvSpPr>
          <p:cNvPr id="19" name="Shape 17"/>
          <p:cNvSpPr/>
          <p:nvPr/>
        </p:nvSpPr>
        <p:spPr>
          <a:xfrm>
            <a:off x="6781190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0" name="Shape 18"/>
          <p:cNvSpPr/>
          <p:nvPr/>
        </p:nvSpPr>
        <p:spPr>
          <a:xfrm>
            <a:off x="7055510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1" name="Text 19"/>
          <p:cNvSpPr/>
          <p:nvPr/>
        </p:nvSpPr>
        <p:spPr>
          <a:xfrm>
            <a:off x="7092086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033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UDP 编程</a:t>
            </a:r>
            <a:endParaRPr lang="en-US" sz="1200" dirty="0"/>
          </a:p>
        </p:txBody>
      </p:sp>
      <p:sp>
        <p:nvSpPr>
          <p:cNvPr id="22" name="Shape 20"/>
          <p:cNvSpPr/>
          <p:nvPr/>
        </p:nvSpPr>
        <p:spPr>
          <a:xfrm>
            <a:off x="8407908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3" name="Shape 21"/>
          <p:cNvSpPr/>
          <p:nvPr/>
        </p:nvSpPr>
        <p:spPr>
          <a:xfrm>
            <a:off x="8682228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E0F2FE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24" name="Text 22"/>
          <p:cNvSpPr/>
          <p:nvPr/>
        </p:nvSpPr>
        <p:spPr>
          <a:xfrm>
            <a:off x="8718804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034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进阶与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Banner抓取</a:t>
            </a:r>
            <a:endParaRPr lang="en-US" sz="1200" dirty="0"/>
          </a:p>
        </p:txBody>
      </p:sp>
      <p:sp>
        <p:nvSpPr>
          <p:cNvPr id="25" name="Shape 23"/>
          <p:cNvSpPr/>
          <p:nvPr/>
        </p:nvSpPr>
        <p:spPr>
          <a:xfrm>
            <a:off x="10034626" y="2011680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26" name="Shape 24"/>
          <p:cNvSpPr/>
          <p:nvPr/>
        </p:nvSpPr>
        <p:spPr>
          <a:xfrm>
            <a:off x="10308946" y="1645920"/>
            <a:ext cx="1334110" cy="914400"/>
          </a:xfrm>
          <a:prstGeom prst="roundRect">
            <a:avLst>
              <a:gd name="adj" fmla="val 8000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27" name="Text 25"/>
          <p:cNvSpPr/>
          <p:nvPr/>
        </p:nvSpPr>
        <p:spPr>
          <a:xfrm>
            <a:off x="10345522" y="1645920"/>
            <a:ext cx="1260958" cy="91440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035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周项目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端口扫描器v1</a:t>
            </a:r>
            <a:endParaRPr lang="en-US" sz="1200" dirty="0"/>
          </a:p>
        </p:txBody>
      </p:sp>
      <p:sp>
        <p:nvSpPr>
          <p:cNvPr id="28" name="Text 26"/>
          <p:cNvSpPr/>
          <p:nvPr/>
        </p:nvSpPr>
        <p:spPr>
          <a:xfrm>
            <a:off x="548640" y="3108960"/>
            <a:ext cx="11094415" cy="329184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今天的 echo 服务器是 Day 035 扫描器项目的'靶子'之一：扫描器要扫端口，先得有端口可扫。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服务器三步曲 bind→listen→accept 顺序不能乱，明天多线程版会在此基础上只改'接客方式'。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8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串行服务的局限（一次只能陪一个客人）正是明天引入多线程的理由。</a:t>
            </a:r>
            <a:endParaRPr lang="en-US" sz="1300" dirty="0"/>
          </a:p>
        </p:txBody>
      </p:sp>
      <p:sp>
        <p:nvSpPr>
          <p:cNvPr id="29" name="Shape 27"/>
          <p:cNvSpPr/>
          <p:nvPr/>
        </p:nvSpPr>
        <p:spPr>
          <a:xfrm>
            <a:off x="548640" y="5486400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30" name="Text 28"/>
          <p:cNvSpPr/>
          <p:nvPr/>
        </p:nvSpPr>
        <p:spPr>
          <a:xfrm>
            <a:off x="749808" y="5541264"/>
            <a:ext cx="10692079" cy="66751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本机联调时客户端连 127.0.0.1；跨机器联调要用服务器局域网 IP，且防火墙放行。</a:t>
            </a:r>
            <a:endParaRPr lang="en-US" sz="1250" dirty="0"/>
          </a:p>
        </p:txBody>
      </p:sp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891B2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CONCEPT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服务器三步曲：bind → listen → accept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5448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55448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bind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('0.0.0.0', 9000)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占下门牌号</a:t>
            </a:r>
            <a:endParaRPr lang="en-US" sz="1250" dirty="0"/>
          </a:p>
        </p:txBody>
      </p:sp>
      <p:sp>
        <p:nvSpPr>
          <p:cNvPr id="10" name="Shape 8"/>
          <p:cNvSpPr/>
          <p:nvPr/>
        </p:nvSpPr>
        <p:spPr>
          <a:xfrm>
            <a:off x="4069994" y="177393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55448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BEAFE"/>
          </a:solidFill>
          <a:ln w="15240">
            <a:solidFill>
              <a:srgbClr val="3B82F6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55448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listen(5)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开通排队区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最多5个候客</a:t>
            </a:r>
            <a:endParaRPr lang="en-US" sz="1250" dirty="0"/>
          </a:p>
        </p:txBody>
      </p:sp>
      <p:sp>
        <p:nvSpPr>
          <p:cNvPr id="13" name="Shape 11"/>
          <p:cNvSpPr/>
          <p:nvPr/>
        </p:nvSpPr>
        <p:spPr>
          <a:xfrm>
            <a:off x="7865669" y="177393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55448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55448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accept()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阻塞等待</a:t>
            </a:r>
            <a:endParaRPr lang="en-US" sz="1250" dirty="0"/>
          </a:p>
          <a:p>
            <a:pPr algn="ctr" indent="0" marL="0">
              <a:buNone/>
            </a:pPr>
            <a:r>
              <a:rPr lang="en-US" sz="12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→ 返回新socket</a:t>
            </a:r>
            <a:endParaRPr lang="en-US" sz="1250" dirty="0"/>
          </a:p>
        </p:txBody>
      </p:sp>
      <p:graphicFrame>
        <p:nvGraphicFramePr>
          <p:cNvPr id="5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3200400"/>
          <a:ext cx="11094415" cy="914400"/>
        </p:xfrm>
        <a:graphic>
          <a:graphicData uri="http://schemas.openxmlformats.org/drawingml/2006/table">
            <a:tbl>
              <a:tblPr/>
              <a:tblGrid>
                <a:gridCol w="3291840"/>
                <a:gridCol w="4206240"/>
                <a:gridCol w="3566160"/>
              </a:tblGrid>
              <a:tr h="47548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调用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人话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0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易错点</a:t>
                      </a:r>
                      <a:endParaRPr lang="en-US" sz="120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bind(("0.0.0.0", 9000))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在 9000 端口挂牌营业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端口被占用直接报错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listen(5)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允许 5 个连接排队等 accept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不是限制总连接数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47548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conn, addr = accept()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阻塞直到有客人上门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返回值是两个：新socket + 对方地址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</a:tbl>
          </a:graphicData>
        </a:graphic>
      </p:graphicFrame>
      <p:sp>
        <p:nvSpPr>
          <p:cNvPr id="17" name="Text 14"/>
          <p:cNvSpPr/>
          <p:nvPr/>
        </p:nvSpPr>
        <p:spPr>
          <a:xfrm>
            <a:off x="548640" y="4983480"/>
            <a:ext cx="11094415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关键概念：监听 socket 负责'接客'，accept 每接到一位客人就产生一个新 socket 负责'交谈' —— 柜台与包厢。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0.0.0.0 表示'监听本机所有网卡'；写 127.0.0.1 则只接受本机连接（更安全，实验首选）。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accept 不带参数时程序会停在这一行等 —— 不是卡死，是'守机待客'的正常状态。</a:t>
            </a:r>
            <a:endParaRPr lang="en-US" sz="1300" dirty="0"/>
          </a:p>
        </p:txBody>
      </p:sp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5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CODE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服务器完整实现（串行版）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3291840"/>
          </a:xfrm>
          <a:prstGeom prst="roundRect">
            <a:avLst>
              <a:gd name="adj" fmla="val 2222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echo_server.py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echo_server.py —— 客户发什么，回什么。仅监听本机实验环境！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import socket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 = socket.socket(socket.AF_INET, socket.SOCK_STREAM)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server.bind(("127.0.0.1", 9000))       # 1.绑定（本机+9000端口）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server.listen(5)                       # 2.排队区容量5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print("服务器已启动，等待连接...")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while True:                            # 外层循环：服务完一位，再接下一位（串行）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conn, addr = server.accept()       # 3.阻塞等客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print("客户端已连接:", addr)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with conn:                         # with 自动 close 包厢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while True:                    # 内层循环：陪这位客人聊天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data = conn.recv(1024)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if not data:               # b'' = 客人挂断了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break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conn.sendall(data)         # 原样回传（echo）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print("客户端断开:", addr)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4983480"/>
            <a:ext cx="11094415" cy="1417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两层循环是精髓：外层 accept 轮流接客（串行），内层 recv/send 陪当前客人到挂断。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sendall vs send：sendall 保证把数据全部发完，send 可能只发一半 —— 教学阶段统一用 sendall。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6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if not data 是判断客户端断开的标准写法，昨天学的 b'' 语义在这里派上用场。</a:t>
            </a:r>
            <a:endParaRPr lang="en-US" sz="1300" dirty="0"/>
          </a:p>
        </p:txBody>
      </p:sp>
    </p:spTree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6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PLAY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联调：两个窗口，一对程序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517904"/>
            <a:ext cx="11094415" cy="2286000"/>
          </a:xfrm>
          <a:prstGeom prst="roundRect">
            <a:avLst>
              <a:gd name="adj" fmla="val 3200"/>
            </a:avLst>
          </a:prstGeom>
          <a:solidFill>
            <a:srgbClr val="1E293B"/>
          </a:solidFill>
          <a:ln w="12700">
            <a:solidFill>
              <a:srgbClr val="0B1220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627632"/>
            <a:ext cx="10692079" cy="2743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050" b="1" dirty="0">
                <a:solidFill>
                  <a:srgbClr val="67E8F9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联调现场（对照看两边的输出）</a:t>
            </a:r>
            <a:endParaRPr lang="en-US" sz="1050" dirty="0"/>
          </a:p>
        </p:txBody>
      </p:sp>
      <p:sp>
        <p:nvSpPr>
          <p:cNvPr id="10" name="Text 8"/>
          <p:cNvSpPr/>
          <p:nvPr/>
        </p:nvSpPr>
        <p:spPr>
          <a:xfrm>
            <a:off x="749808" y="1920240"/>
            <a:ext cx="10692079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86EFAC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# 终端1（先启动！）          # 终端2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D:\bootcamp\day031&gt;           D:\bootcamp\day030&gt;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python echo_server.py         python client_min.py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服务器已启动...               （客户端连接 127.0.0.1:9000）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客户端已连接: ('127.0.0.1', 53112)   ↓ send 后收到回显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                             服务器说: hello, server</a:t>
            </a:r>
            <a:endParaRPr lang="en-US" sz="12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E2E8F0"/>
                </a:solidFill>
                <a:latin typeface="Consolas" pitchFamily="34" charset="0"/>
                <a:ea typeface="Consolas" pitchFamily="34" charset="-122"/>
                <a:cs typeface="Consolas" pitchFamily="34" charset="-120"/>
              </a:rPr>
              <a:t> </a:t>
            </a:r>
            <a:endParaRPr lang="en-US" sz="1200" dirty="0"/>
          </a:p>
        </p:txBody>
      </p:sp>
      <p:sp>
        <p:nvSpPr>
          <p:cNvPr id="11" name="Text 9"/>
          <p:cNvSpPr/>
          <p:nvPr/>
        </p:nvSpPr>
        <p:spPr>
          <a:xfrm>
            <a:off x="548640" y="3977640"/>
            <a:ext cx="11094415" cy="24231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永远先启动服务器，再启动客户端 —— 顺序反了客户端直接 ConnectionRefusedError。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改代码后必须重启对应程序：Python 不会热更新，改了不重启 = 跑的还是旧代码。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排障三问：服务器起了吗（netstat -ano | findstr 9000）？端口一致吗？防火墙拦了吗？</a:t>
            </a:r>
            <a:endParaRPr lang="en-US" sz="13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进阶联调：服务器 listen 在 0.0.0.0，让同学用你的局域网 IP 连 —— 跨机器的第一步。</a:t>
            </a:r>
            <a:endParaRPr lang="en-US" sz="1300" dirty="0"/>
          </a:p>
        </p:txBody>
      </p:sp>
      <p:sp>
        <p:nvSpPr>
          <p:cNvPr id="12" name="Shape 10"/>
          <p:cNvSpPr/>
          <p:nvPr/>
        </p:nvSpPr>
        <p:spPr>
          <a:xfrm>
            <a:off x="548640" y="5349240"/>
            <a:ext cx="11094415" cy="914400"/>
          </a:xfrm>
          <a:prstGeom prst="roundRect">
            <a:avLst>
              <a:gd name="adj" fmla="val 7000"/>
            </a:avLst>
          </a:prstGeom>
          <a:solidFill>
            <a:srgbClr val="ECFEFF"/>
          </a:solidFill>
          <a:ln w="15240">
            <a:solidFill>
              <a:srgbClr val="0891B2"/>
            </a:solidFill>
            <a:prstDash val="solid"/>
          </a:ln>
        </p:spPr>
      </p:sp>
      <p:sp>
        <p:nvSpPr>
          <p:cNvPr id="13" name="Text 11"/>
          <p:cNvSpPr/>
          <p:nvPr/>
        </p:nvSpPr>
        <p:spPr>
          <a:xfrm>
            <a:off x="731520" y="5458968"/>
            <a:ext cx="10728655" cy="694944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5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术语卡 · Address already in use</a:t>
            </a:r>
            <a:endParaRPr lang="en-US" sz="1300" dirty="0"/>
          </a:p>
          <a:p>
            <a:pPr indent="0" marL="0">
              <a:lnSpc>
                <a:spcPct val="118000"/>
              </a:lnSpc>
              <a:buNone/>
            </a:pPr>
            <a:r>
              <a:rPr lang="en-US" sz="12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端口被占用的经典报错：上一个服务器还没关（Ctrl+C），或有别的程序占了 9000。解决：先 Ctrl+C 再启动；换端口；Windows 用 netstat -ano | findstr 9000 找到占用进程。</a:t>
            </a:r>
            <a:endParaRPr lang="en-US" sz="1300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7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LIMIT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串行服务的致命局限：一次只能陪一位客人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7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60020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D1FAE5"/>
          </a:solidFill>
          <a:ln w="15240">
            <a:solidFill>
              <a:srgbClr val="10B981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585216" y="160020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客户端A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被服务中…</a:t>
            </a:r>
            <a:endParaRPr lang="en-US" sz="1200" dirty="0"/>
          </a:p>
        </p:txBody>
      </p:sp>
      <p:sp>
        <p:nvSpPr>
          <p:cNvPr id="10" name="Shape 8"/>
          <p:cNvSpPr/>
          <p:nvPr/>
        </p:nvSpPr>
        <p:spPr>
          <a:xfrm>
            <a:off x="4069994" y="18196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1" name="Shape 9"/>
          <p:cNvSpPr/>
          <p:nvPr/>
        </p:nvSpPr>
        <p:spPr>
          <a:xfrm>
            <a:off x="4344314" y="160020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F3C7"/>
          </a:solidFill>
          <a:ln w="15240">
            <a:solidFill>
              <a:srgbClr val="F59E0B"/>
            </a:solidFill>
            <a:prstDash val="solid"/>
          </a:ln>
        </p:spPr>
      </p:sp>
      <p:sp>
        <p:nvSpPr>
          <p:cNvPr id="12" name="Text 10"/>
          <p:cNvSpPr/>
          <p:nvPr/>
        </p:nvSpPr>
        <p:spPr>
          <a:xfrm>
            <a:off x="4380890" y="160020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客户端B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在排队区干等</a:t>
            </a:r>
            <a:endParaRPr lang="en-US" sz="1200" dirty="0"/>
          </a:p>
        </p:txBody>
      </p:sp>
      <p:sp>
        <p:nvSpPr>
          <p:cNvPr id="13" name="Shape 11"/>
          <p:cNvSpPr/>
          <p:nvPr/>
        </p:nvSpPr>
        <p:spPr>
          <a:xfrm>
            <a:off x="7865669" y="1819656"/>
            <a:ext cx="237744" cy="182880"/>
          </a:xfrm>
          <a:prstGeom prst="rightArrow">
            <a:avLst/>
          </a:prstGeom>
          <a:solidFill>
            <a:srgbClr val="94A3B8"/>
          </a:solidFill>
          <a:ln/>
        </p:spPr>
      </p:sp>
      <p:sp>
        <p:nvSpPr>
          <p:cNvPr id="14" name="Shape 12"/>
          <p:cNvSpPr/>
          <p:nvPr/>
        </p:nvSpPr>
        <p:spPr>
          <a:xfrm>
            <a:off x="8139989" y="1600200"/>
            <a:ext cx="3503066" cy="621792"/>
          </a:xfrm>
          <a:prstGeom prst="roundRect">
            <a:avLst>
              <a:gd name="adj" fmla="val 11765"/>
            </a:avLst>
          </a:prstGeom>
          <a:solidFill>
            <a:srgbClr val="FEE2E2"/>
          </a:solidFill>
          <a:ln w="15240">
            <a:solidFill>
              <a:srgbClr val="EF4444"/>
            </a:solidFill>
            <a:prstDash val="solid"/>
          </a:ln>
        </p:spPr>
      </p:sp>
      <p:sp>
        <p:nvSpPr>
          <p:cNvPr id="15" name="Text 13"/>
          <p:cNvSpPr/>
          <p:nvPr/>
        </p:nvSpPr>
        <p:spPr>
          <a:xfrm>
            <a:off x="8176565" y="1600200"/>
            <a:ext cx="3429914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客户端C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accept 之前</a:t>
            </a:r>
            <a:endParaRPr lang="en-US" sz="1200" dirty="0"/>
          </a:p>
          <a:p>
            <a:pPr algn="ctr" indent="0" marL="0">
              <a:buNone/>
            </a:pPr>
            <a:r>
              <a:rPr lang="en-US" sz="12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连不上!</a:t>
            </a:r>
            <a:endParaRPr lang="en-US" sz="1200" dirty="0"/>
          </a:p>
        </p:txBody>
      </p:sp>
      <p:sp>
        <p:nvSpPr>
          <p:cNvPr id="16" name="Text 14"/>
          <p:cNvSpPr/>
          <p:nvPr/>
        </p:nvSpPr>
        <p:spPr>
          <a:xfrm>
            <a:off x="548640" y="3291840"/>
            <a:ext cx="11094415" cy="3108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演示实验：开 3 个终端同时运行 3 个客户端 —— 只有 A 能收到回显，B 排队，C 可能直接失败。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内层 recv 是阻塞的：只要 A 不挂断，循环永远回不到 accept —— 客服正在和 A 聊，B 只能等。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真实世界的服务器绝不能这样：于是明天引入 threading.Thread，每位客人一个'服务员线程'。</a:t>
            </a:r>
            <a:endParaRPr lang="en-US" sz="1300" dirty="0"/>
          </a:p>
          <a:p>
            <a:pPr marL="127000" indent="-127000">
              <a:lnSpc>
                <a:spcPct val="114000"/>
              </a:lnSpc>
              <a:spcAft>
                <a:spcPts val="700"/>
              </a:spcAft>
              <a:buSzPct val="100000"/>
              <a:buChar char="•"/>
            </a:pPr>
            <a:r>
              <a:rPr lang="en-US" sz="13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这个局限是刻意留的钩子：先体会痛点，明天才懂数据结构上为什么要改。</a:t>
            </a:r>
            <a:endParaRPr lang="en-US" sz="1300" dirty="0"/>
          </a:p>
        </p:txBody>
      </p:sp>
      <p:sp>
        <p:nvSpPr>
          <p:cNvPr id="17" name="Shape 15"/>
          <p:cNvSpPr/>
          <p:nvPr/>
        </p:nvSpPr>
        <p:spPr>
          <a:xfrm>
            <a:off x="548640" y="5577840"/>
            <a:ext cx="11094415" cy="685800"/>
          </a:xfrm>
          <a:prstGeom prst="roundRect">
            <a:avLst>
              <a:gd name="adj" fmla="val 10667"/>
            </a:avLst>
          </a:prstGeom>
          <a:solidFill>
            <a:srgbClr val="EFF6FF"/>
          </a:solidFill>
          <a:ln w="15240">
            <a:solidFill>
              <a:srgbClr val="1D4ED8"/>
            </a:solidFill>
            <a:prstDash val="solid"/>
          </a:ln>
        </p:spPr>
      </p:sp>
      <p:sp>
        <p:nvSpPr>
          <p:cNvPr id="18" name="Text 16"/>
          <p:cNvSpPr/>
          <p:nvPr/>
        </p:nvSpPr>
        <p:spPr>
          <a:xfrm>
            <a:off x="749808" y="5632704"/>
            <a:ext cx="10692079" cy="57607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说明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 Day 032：把 echo 服务器升级成多线程版，3 个客户端同时被服务。</a:t>
            </a:r>
            <a:endParaRPr lang="en-US" sz="1250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8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QUIZ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随堂自测（学完立刻做，5 题 10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8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3891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服务器启动的三步曲顺序是？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listen→bind→accept    B. bind→listen→accept    C. accept→bind→listen    D. bind→accept→listen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accept() 的返回值是？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一个字符串    B. 客户端地址    C. 新socket + 对方地址(元组)    D. 无返回值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客户端 recv 收到 b'' 说明什么？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listen(5) 的含义是？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2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A. 最多服务5个客户端    B. 最多5条连接排队等待accept    C. 5秒超时    D. 监听5个端口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4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串行 echo 服务器为什么无法同时服务两个客户端？</a:t>
            </a:r>
            <a:endParaRPr lang="en-US" sz="1350" dirty="0"/>
          </a:p>
          <a:p>
            <a:pPr indent="0" marL="0">
              <a:spcAft>
                <a:spcPts val="8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35040"/>
            <a:ext cx="11094415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答案在本页备注（视图 → 备注）。全对 = 今天过关；错 2 题以上 = 重看对应小节。</a:t>
            </a:r>
            <a:endParaRPr lang="en-US" sz="1150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9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B4530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PITFALLS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常见误区对照（新手 90% 的坑都在这）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9</a:t>
            </a:r>
            <a:endParaRPr lang="en-US" sz="900" dirty="0"/>
          </a:p>
        </p:txBody>
      </p:sp>
      <p:graphicFrame>
        <p:nvGraphicFramePr>
          <p:cNvPr id="10" name="Table 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79011935"/>
              </p:ext>
            </p:extLst>
          </p:nvPr>
        </p:nvGraphicFramePr>
        <p:xfrm>
          <a:off x="548640" y="1554480"/>
          <a:ext cx="11094415" cy="914400"/>
        </p:xfrm>
        <a:graphic>
          <a:graphicData uri="http://schemas.openxmlformats.org/drawingml/2006/table">
            <a:tbl>
              <a:tblPr/>
              <a:tblGrid>
                <a:gridCol w="3749040"/>
                <a:gridCol w="3749040"/>
                <a:gridCol w="3931920"/>
              </a:tblGrid>
              <a:tr h="658368"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错误写法 / 想法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问题所在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  <a:tc>
                  <a:txBody>
                    <a:bodyPr/>
                    <a:lstStyle/>
                    <a:p>
                      <a:pPr algn="l" indent="0" marL="0">
                        <a:buNone/>
                      </a:pPr>
                      <a:r>
                        <a:rPr lang="en-US" sz="1250" b="1" dirty="0">
                          <a:solidFill>
                            <a:srgbClr val="FFFFFF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正确做法</a:t>
                      </a:r>
                      <a:endParaRPr lang="en-US" sz="12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1E293B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忘记 bind 直接 listen/accept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OSError，socket 没有地址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严格按 bind→listen→accept 顺序写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用监听 socket 收发数据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server.recv 报错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收发用 accept 返回的 conn，server 只管接客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改了代码不重启服务器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以为改了没用，浪费半小时排查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每次改动 Ctrl+C 后重新 python echo_server.py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FFFFF"/>
                    </a:solidFill>
                  </a:tcPr>
                </a:tc>
              </a:tr>
              <a:tr h="658368"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bind 9000 报 Address already in use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旧进程未退出或端口冲突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  <a:tc>
                  <a:txBody>
                    <a:bodyPr/>
                    <a:lstStyle/>
                    <a:p>
                      <a:pPr indent="0" marL="0">
                        <a:buNone/>
                      </a:pPr>
                      <a:r>
                        <a:rPr lang="en-US" sz="1150" dirty="0">
                          <a:solidFill>
                            <a:srgbClr val="334155"/>
                          </a:solidFill>
                          <a:latin typeface="Microsoft YaHei" pitchFamily="34" charset="0"/>
                          <a:ea typeface="Microsoft YaHei" pitchFamily="34" charset="-122"/>
                          <a:cs typeface="Microsoft YaHei" pitchFamily="34" charset="-120"/>
                        </a:rPr>
                        <a:t>关掉旧进程/换端口；netstat -ano | findstr 9000 查占用</a:t>
                      </a:r>
                      <a:endParaRPr lang="en-US" sz="1150" dirty="0">
                        <a:latin typeface="Microsoft YaHei" charset="0"/>
                        <a:ea typeface="Microsoft YaHei" charset="0"/>
                        <a:cs typeface="Microsoft YaHei" charset="0"/>
                      </a:endParaRPr>
                    </a:p>
                  </a:txBody>
                  <a:tcPr marL="54864" marR="54864" marT="54864" marB="54864" anchor="ctr">
                    <a:lnL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9525" cap="flat" cmpd="sng" algn="ctr">
                      <a:solidFill>
                        <a:srgbClr val="E2E8F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F8FAFC"/>
                    </a:solidFill>
                  </a:tcPr>
                </a:tc>
              </a:tr>
            </a:tbl>
          </a:graphicData>
        </a:graphic>
      </p:graphicFrame>
    </p:spTree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0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SECURITY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安全视角：这个知识以后怎么用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10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84632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echo 服务器加一行条件判断就能变成'简易蜜罐'：把攻击者的输入原样记录到文件 —— 侦察对手的第一步。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任何监听 0.0.0.0 的服务都会暴露给整个网络：实验时 bind 127.0.0.1 是最小暴露面原则的实践。</a:t>
            </a:r>
            <a:endParaRPr lang="en-US" sz="1350" dirty="0"/>
          </a:p>
          <a:p>
            <a:pPr marL="127000" indent="-127000">
              <a:lnSpc>
                <a:spcPct val="114000"/>
              </a:lnSpc>
              <a:spcAft>
                <a:spcPts val="1000"/>
              </a:spcAft>
              <a:buSzPct val="100000"/>
              <a:buChar char="•"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accept 得到的 addr 可以看到对方 IP 和临时端口 —— 联调时它就是你最早的'访问日志'。</a:t>
            </a:r>
            <a:endParaRPr lang="en-US" sz="1350" dirty="0"/>
          </a:p>
        </p:txBody>
      </p:sp>
      <p:sp>
        <p:nvSpPr>
          <p:cNvPr id="9" name="Shape 7"/>
          <p:cNvSpPr/>
          <p:nvPr/>
        </p:nvSpPr>
        <p:spPr>
          <a:xfrm>
            <a:off x="548640" y="5669280"/>
            <a:ext cx="11094415" cy="731520"/>
          </a:xfrm>
          <a:prstGeom prst="roundRect">
            <a:avLst>
              <a:gd name="adj" fmla="val 10000"/>
            </a:avLst>
          </a:prstGeom>
          <a:solidFill>
            <a:srgbClr val="FFFBEB"/>
          </a:solidFill>
          <a:ln w="15240">
            <a:solidFill>
              <a:srgbClr val="B45309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5724144"/>
            <a:ext cx="10692079" cy="62179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50" b="1" dirty="0">
                <a:solidFill>
                  <a:srgbClr val="B4530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注意   </a:t>
            </a:r>
            <a:pPr indent="0" marL="0">
              <a:lnSpc>
                <a:spcPct val="112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法律红线：以上场景只允许在自己的实验环境、靶场或明确授权的目标上练习。</a:t>
            </a:r>
            <a:endParaRPr lang="en-US" sz="1250" dirty="0"/>
          </a:p>
        </p:txBody>
      </p:sp>
    </p:spTree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1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05966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LAB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动手实验（今天最重要的 60 分钟）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11</a:t>
            </a:r>
            <a:endParaRPr lang="en-US" sz="900" dirty="0"/>
          </a:p>
        </p:txBody>
      </p:sp>
      <p:sp>
        <p:nvSpPr>
          <p:cNvPr id="8" name="Shape 6"/>
          <p:cNvSpPr/>
          <p:nvPr/>
        </p:nvSpPr>
        <p:spPr>
          <a:xfrm>
            <a:off x="548640" y="1481328"/>
            <a:ext cx="11094415" cy="777240"/>
          </a:xfrm>
          <a:prstGeom prst="roundRect">
            <a:avLst>
              <a:gd name="adj" fmla="val 9412"/>
            </a:avLst>
          </a:prstGeom>
          <a:solidFill>
            <a:srgbClr val="ECFDF5"/>
          </a:solidFill>
          <a:ln w="15240">
            <a:solidFill>
              <a:srgbClr val="059669"/>
            </a:solidFill>
            <a:prstDash val="solid"/>
          </a:ln>
        </p:spPr>
      </p:sp>
      <p:sp>
        <p:nvSpPr>
          <p:cNvPr id="9" name="Text 7"/>
          <p:cNvSpPr/>
          <p:nvPr/>
        </p:nvSpPr>
        <p:spPr>
          <a:xfrm>
            <a:off x="749808" y="1554480"/>
            <a:ext cx="10692079" cy="64008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实验目标   </a:t>
            </a:r>
            <a:pPr indent="0" marL="0">
              <a:lnSpc>
                <a:spcPct val="112000"/>
              </a:lnSpc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写出串行 echo 服务器，与 Day030 客户端联调成功，并亲眼验证串行的局限。（只在本机）</a:t>
            </a:r>
            <a:endParaRPr lang="en-US" sz="1350" dirty="0"/>
          </a:p>
        </p:txBody>
      </p:sp>
      <p:sp>
        <p:nvSpPr>
          <p:cNvPr id="10" name="Text 8"/>
          <p:cNvSpPr/>
          <p:nvPr/>
        </p:nvSpPr>
        <p:spPr>
          <a:xfrm>
            <a:off x="548640" y="2514600"/>
            <a:ext cx="11094415" cy="3886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day031 文件夹写 echo_server.py（bind 127.0.0.1:9000），启动后用 netstat -ano | findstr 9000 确认监听。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终端2 运行昨天的 client_min.py，观察两端输出 —— 第一次双向通信达成。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写一个手动发消息的小客户端：input() 输入 → send → print 回显，反复测试多轮消息。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串行局限实验：同时开 3 个客户端连接，观察只有 1 个被服务、其余等待/失败的现象。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触发端口占用报错：不关服务器再次启动，记录 Address already in use，用 netstat 找到旧进程并解决。</a:t>
            </a:r>
            <a:endParaRPr lang="en-US" sz="135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6.  把测试现象和报错整理进 notes\day031.md。</a:t>
            </a:r>
            <a:endParaRPr lang="en-US" sz="1350" dirty="0"/>
          </a:p>
        </p:txBody>
      </p:sp>
      <p:sp>
        <p:nvSpPr>
          <p:cNvPr id="11" name="Text 9"/>
          <p:cNvSpPr/>
          <p:nvPr/>
        </p:nvSpPr>
        <p:spPr>
          <a:xfrm>
            <a:off x="548640" y="5532120"/>
            <a:ext cx="1463040" cy="36576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完成标准：</a:t>
            </a:r>
            <a:endParaRPr lang="en-US" sz="1350" dirty="0"/>
          </a:p>
        </p:txBody>
      </p:sp>
      <p:sp>
        <p:nvSpPr>
          <p:cNvPr id="12" name="Text 10"/>
          <p:cNvSpPr/>
          <p:nvPr/>
        </p:nvSpPr>
        <p:spPr>
          <a:xfrm>
            <a:off x="2011680" y="5532120"/>
            <a:ext cx="9631375" cy="8229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echo 服务器可启动且 netstat 可见监听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客户端消息成功回显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能复现并解释串行局限</a:t>
            </a:r>
            <a:endParaRPr lang="en-US" sz="1250" dirty="0"/>
          </a:p>
          <a:p>
            <a:pPr indent="0" marL="0">
              <a:buNone/>
            </a:pPr>
            <a:r>
              <a:rPr lang="en-US" sz="125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400"/>
              </a:spcAft>
              <a:buNone/>
            </a:pPr>
            <a:r>
              <a:rPr lang="en-US" sz="1250" dirty="0">
                <a:solidFill>
                  <a:srgbClr val="334155"/>
                </a:solidFill>
              </a:rPr>
              <a:t>能自己解决端口占用报错</a:t>
            </a:r>
            <a:endParaRPr lang="en-US" sz="1250" dirty="0"/>
          </a:p>
        </p:txBody>
      </p:sp>
    </p:spTree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2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6D28D9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PRACTICE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练习题（30 分钟，先自己想再看提示）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12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54480"/>
            <a:ext cx="11094415" cy="44805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bind(("0.0.0.0", 9000)) 与 bind(("127.0.0.1", 9000)) 的区别？</a:t>
            </a:r>
            <a:endParaRPr lang="en-US" sz="1350" dirty="0"/>
          </a:p>
          <a:p>
            <a:pPr indent="0" marL="0">
              <a:spcAft>
                <a:spcPts val="1200"/>
              </a:spcAft>
              <a:buNone/>
            </a:pPr>
            <a:r>
              <a:rPr lang="en-US" sz="1150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     提示：谁可以连进来？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为什么 accept 要返回一个'新 socket'而不是直接用监听 socket 通信？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写出 echo 服务器内层循环判断'客户端已断开'的代码。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联调时客户端报 ConnectionRefusedError，列出你的排查三步。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  <a:p>
            <a:pPr indent="0" marL="0">
              <a:buNone/>
            </a:pPr>
            <a:r>
              <a:rPr lang="en-US" sz="1350" b="1" dirty="0">
                <a:solidFill>
                  <a:srgbClr val="6D28D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5.  </a:t>
            </a:r>
            <a:pPr indent="0" marL="0">
              <a:lnSpc>
                <a:spcPct val="115000"/>
              </a:lnSpc>
              <a:spcAft>
                <a:spcPts val="200"/>
              </a:spcAft>
              <a:buNone/>
            </a:pPr>
            <a:r>
              <a:rPr lang="en-US" sz="13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sendall 和 send 的区别是什么？</a:t>
            </a:r>
            <a:endParaRPr lang="en-US" sz="1350" dirty="0"/>
          </a:p>
          <a:p>
            <a:pPr indent="0" marL="0">
              <a:spcAft>
                <a:spcPts val="600"/>
              </a:spcAft>
              <a:buNone/>
            </a:pPr>
            <a:r>
              <a:rPr lang="en-US" sz="600" dirty="0">
                <a:solidFill>
                  <a:srgbClr val="000000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 </a:t>
            </a:r>
            <a:endParaRPr lang="en-US" sz="1350" dirty="0"/>
          </a:p>
        </p:txBody>
      </p:sp>
      <p:sp>
        <p:nvSpPr>
          <p:cNvPr id="9" name="Text 7"/>
          <p:cNvSpPr/>
          <p:nvPr/>
        </p:nvSpPr>
        <p:spPr>
          <a:xfrm>
            <a:off x="548640" y="6080760"/>
            <a:ext cx="11094415" cy="32004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150" i="1" dirty="0">
                <a:solidFill>
                  <a:srgbClr val="64748B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做完对答案：答案在本页 PPT 备注里（视图 → 备注）。</a:t>
            </a:r>
            <a:endParaRPr lang="en-US" sz="1150" dirty="0"/>
          </a:p>
        </p:txBody>
      </p:sp>
    </p:spTree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3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1D4ED8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1D4ED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HOMEWORK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今日作业（写进你的练习文件夹）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13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645920"/>
            <a:ext cx="11094415" cy="47548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1.  完善 echo 服务器：客户端连接/断开时打印带时间戳的日志（复用 Day 027 logging）。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2.  改造 echo：收到 'quit' 时断开该客户端；收到 'time' 回传当前时间字符串。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3.  让同学/第二台设备连你的局域网 IP 测试跨机通信（可选，注意防火墙放行 9000）。</a:t>
            </a:r>
            <a:endParaRPr lang="en-US" sz="1400" dirty="0"/>
          </a:p>
          <a:p>
            <a:pPr indent="0" marL="0">
              <a:lnSpc>
                <a:spcPct val="114000"/>
              </a:lnSpc>
              <a:spcAft>
                <a:spcPts val="1000"/>
              </a:spcAft>
              <a:buNone/>
            </a:pPr>
            <a:r>
              <a:rPr lang="en-US" sz="140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4.  思考题：如果要同时服务 100 个客户端，今天的代码差在哪？把答案写进 notes\day031.md。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480560"/>
            <a:ext cx="11094415" cy="1371600"/>
          </a:xfrm>
          <a:prstGeom prst="roundRect">
            <a:avLst>
              <a:gd name="adj" fmla="val 5333"/>
            </a:avLst>
          </a:prstGeom>
          <a:solidFill>
            <a:srgbClr val="F1F5F9"/>
          </a:solidFill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749808" y="4617720"/>
            <a:ext cx="10692079" cy="109728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600"/>
              </a:spcAft>
              <a:buNone/>
            </a:pPr>
            <a:r>
              <a:rPr lang="en-US" sz="135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文件管理习惯（从今天开始保持）</a:t>
            </a:r>
            <a:endParaRPr lang="en-US" sz="1350" dirty="0"/>
          </a:p>
          <a:p>
            <a:pPr indent="0" marL="0">
              <a:lnSpc>
                <a:spcPct val="120000"/>
              </a:lnSpc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所有代码放进 D:\bootcamp\day001 这样的日期文件夹；文件名用英文小写+下划线；每个文件第一行用 # 写注释说明用途。</a:t>
            </a:r>
            <a:endParaRPr lang="en-US" sz="1350" dirty="0"/>
          </a:p>
        </p:txBody>
      </p:sp>
    </p:spTree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 name="Slide 14">
    <p:bg>
      <p:bgPr>
        <a:solidFill>
          <a:srgbClr val="FFFFFF"/>
        </a:solidFill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hape 0"/>
          <p:cNvSpPr/>
          <p:nvPr/>
        </p:nvSpPr>
        <p:spPr>
          <a:xfrm>
            <a:off x="548640" y="384048"/>
            <a:ext cx="82296" cy="676656"/>
          </a:xfrm>
          <a:prstGeom prst="rect">
            <a:avLst/>
          </a:prstGeom>
          <a:solidFill>
            <a:srgbClr val="DC2626"/>
          </a:solidFill>
          <a:ln/>
        </p:spPr>
      </p:sp>
      <p:sp>
        <p:nvSpPr>
          <p:cNvPr id="3" name="Text 1"/>
          <p:cNvSpPr/>
          <p:nvPr/>
        </p:nvSpPr>
        <p:spPr>
          <a:xfrm>
            <a:off x="749808" y="347472"/>
            <a:ext cx="10881360" cy="292608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1200" b="1" spc="200" kern="0" dirty="0">
                <a:solidFill>
                  <a:srgbClr val="DC2626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031 · CHECK</a:t>
            </a:r>
            <a:endParaRPr lang="en-US" sz="1200" dirty="0"/>
          </a:p>
        </p:txBody>
      </p:sp>
      <p:sp>
        <p:nvSpPr>
          <p:cNvPr id="4" name="Text 2"/>
          <p:cNvSpPr/>
          <p:nvPr/>
        </p:nvSpPr>
        <p:spPr>
          <a:xfrm>
            <a:off x="749808" y="621792"/>
            <a:ext cx="10881360" cy="502920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2400" b="1" dirty="0">
                <a:solidFill>
                  <a:srgbClr val="0F172A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今日验收 · 今天结束时你必须做到</a:t>
            </a:r>
            <a:endParaRPr lang="en-US" sz="2400" dirty="0"/>
          </a:p>
        </p:txBody>
      </p:sp>
      <p:sp>
        <p:nvSpPr>
          <p:cNvPr id="5" name="Shape 3"/>
          <p:cNvSpPr/>
          <p:nvPr/>
        </p:nvSpPr>
        <p:spPr>
          <a:xfrm>
            <a:off x="548640" y="1298448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6" name="Text 4"/>
          <p:cNvSpPr/>
          <p:nvPr/>
        </p:nvSpPr>
        <p:spPr>
          <a:xfrm>
            <a:off x="548640" y="6483096"/>
            <a:ext cx="9601200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0基础计算机与网络安全工程师训练营 V2.0 · 第一阶段 Python · Day 031</a:t>
            </a:r>
            <a:endParaRPr lang="en-US" sz="900" dirty="0"/>
          </a:p>
        </p:txBody>
      </p:sp>
      <p:sp>
        <p:nvSpPr>
          <p:cNvPr id="7" name="Text 5"/>
          <p:cNvSpPr/>
          <p:nvPr/>
        </p:nvSpPr>
        <p:spPr>
          <a:xfrm>
            <a:off x="11292840" y="6483096"/>
            <a:ext cx="347472" cy="256032"/>
          </a:xfrm>
          <a:prstGeom prst="rect">
            <a:avLst/>
          </a:prstGeom>
          <a:noFill/>
          <a:ln/>
        </p:spPr>
        <p:txBody>
          <a:bodyPr wrap="square" rtlCol="0" anchor="ctr"/>
          <a:lstStyle/>
          <a:p>
            <a:pPr algn="r" indent="0" marL="0">
              <a:buNone/>
            </a:pPr>
            <a:r>
              <a:rPr lang="en-US" sz="900" dirty="0">
                <a:solidFill>
                  <a:srgbClr val="94A3B8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14</a:t>
            </a:r>
            <a:endParaRPr lang="en-US" sz="900" dirty="0"/>
          </a:p>
        </p:txBody>
      </p:sp>
      <p:sp>
        <p:nvSpPr>
          <p:cNvPr id="8" name="Text 6"/>
          <p:cNvSpPr/>
          <p:nvPr/>
        </p:nvSpPr>
        <p:spPr>
          <a:xfrm>
            <a:off x="548640" y="1517904"/>
            <a:ext cx="11094415" cy="274320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默写 bind→listen→accept 三步曲并解释各步骤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说清监听 socket 与 conn 的分工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echo 服务器与客户端联调成功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亲眼复现串行局限并能解释原因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独立解决过一次端口占用报错</a:t>
            </a:r>
            <a:endParaRPr lang="en-US" sz="1400" dirty="0"/>
          </a:p>
          <a:p>
            <a:pPr indent="0" marL="0">
              <a:buNone/>
            </a:pPr>
            <a:r>
              <a:rPr lang="en-US" sz="1400" b="1" dirty="0">
                <a:solidFill>
                  <a:srgbClr val="0891B2"/>
                </a:solidFill>
              </a:rPr>
              <a:t>☐  </a:t>
            </a:r>
            <a:pPr indent="0" marL="0">
              <a:lnSpc>
                <a:spcPct val="114000"/>
              </a:lnSpc>
              <a:spcAft>
                <a:spcPts val="1100"/>
              </a:spcAft>
              <a:buNone/>
            </a:pPr>
            <a:r>
              <a:rPr lang="en-US" sz="1400" dirty="0">
                <a:solidFill>
                  <a:srgbClr val="334155"/>
                </a:solidFill>
              </a:rPr>
              <a:t>服务器只 bind 在实验环境地址</a:t>
            </a:r>
            <a:endParaRPr lang="en-US" sz="1400" dirty="0"/>
          </a:p>
        </p:txBody>
      </p:sp>
      <p:sp>
        <p:nvSpPr>
          <p:cNvPr id="9" name="Shape 7"/>
          <p:cNvSpPr/>
          <p:nvPr/>
        </p:nvSpPr>
        <p:spPr>
          <a:xfrm>
            <a:off x="548640" y="4343400"/>
            <a:ext cx="11094415" cy="0"/>
          </a:xfrm>
          <a:prstGeom prst="line">
            <a:avLst/>
          </a:prstGeom>
          <a:noFill/>
          <a:ln w="12700">
            <a:solidFill>
              <a:srgbClr val="E2E8F0"/>
            </a:solidFill>
            <a:prstDash val="solid"/>
          </a:ln>
        </p:spPr>
      </p:sp>
      <p:sp>
        <p:nvSpPr>
          <p:cNvPr id="10" name="Text 8"/>
          <p:cNvSpPr/>
          <p:nvPr/>
        </p:nvSpPr>
        <p:spPr>
          <a:xfrm>
            <a:off x="548640" y="4526280"/>
            <a:ext cx="11094415" cy="1737360"/>
          </a:xfrm>
          <a:prstGeom prst="rect">
            <a:avLst/>
          </a:prstGeom>
          <a:noFill/>
          <a:ln/>
        </p:spPr>
        <p:txBody>
          <a:bodyPr wrap="square" rtlCol="0" anchor="t"/>
          <a:lstStyle/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891B2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滚动复习（10 分钟）</a:t>
            </a:r>
            <a:endParaRPr lang="en-US" sz="1300" dirty="0"/>
          </a:p>
          <a:p>
            <a:pPr indent="0" marL="0">
              <a:lnSpc>
                <a:spcPct val="115000"/>
              </a:lnSpc>
              <a:spcAft>
                <a:spcPts val="1200"/>
              </a:spcAft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030 客户端六函数：connect/send/recv 今天全部在服务器端镜像出现；Day 022 异常处理：联调配到的报错全是老朋友；Day 027 logging：今晚作业的日志要求来自它</a:t>
            </a:r>
            <a:endParaRPr lang="en-US" sz="1300" dirty="0"/>
          </a:p>
          <a:p>
            <a:pPr indent="0" marL="0">
              <a:spcAft>
                <a:spcPts val="400"/>
              </a:spcAft>
              <a:buNone/>
            </a:pPr>
            <a:r>
              <a:rPr lang="en-US" sz="1300" b="1" dirty="0">
                <a:solidFill>
                  <a:srgbClr val="059669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明天预告</a:t>
            </a:r>
            <a:endParaRPr lang="en-US" sz="1300" dirty="0"/>
          </a:p>
          <a:p>
            <a:pPr indent="0" marL="0">
              <a:buNone/>
            </a:pPr>
            <a:r>
              <a:rPr lang="en-US" sz="1250" dirty="0">
                <a:solidFill>
                  <a:srgbClr val="334155"/>
                </a:solidFill>
                <a:latin typeface="Microsoft YaHei" pitchFamily="34" charset="0"/>
                <a:ea typeface="Microsoft YaHei" pitchFamily="34" charset="-122"/>
                <a:cs typeface="Microsoft YaHei" pitchFamily="34" charset="-120"/>
              </a:rPr>
              <a:t>Day 032 · 多线程 socket：让服务器同时接待每一位客人，threading.Thread 上场。</a:t>
            </a:r>
            <a:endParaRPr lang="en-US" sz="1300" dirty="0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On-screen Show (16:9)</PresentationFormat>
  <Paragraphs>0</Paragraphs>
  <Slides>14</Slides>
  <Notes>14</Notes>
  <HiddenSlides>0</HiddenSlides>
  <MMClips>0</MMClips>
  <ScaleCrop>false</ScaleCrop>
  <HeadingPairs>
    <vt:vector size="6" baseType="variant">
      <vt:variant>
        <vt:lpstr>Fonts Used</vt:lpstr>
      </vt:variant>
      <vt:variant>
        <vt:i4>2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14</vt:i4>
      </vt:variant>
    </vt:vector>
  </HeadingPairs>
  <TitlesOfParts>
    <vt:vector size="17" baseType="lpstr">
      <vt:lpstr>Arial</vt:lpstr>
      <vt:lpstr>Calibri</vt:lpstr>
      <vt:lpstr>Office Theme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</vt:vector>
  </TitlesOfParts>
  <Company>Bootcamp V1.0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Day 031 · TCP 服务器编程</dc:title>
  <dc:subject>Day 031 · TCP 服务器编程</dc:subject>
  <dc:creator>0基础计算机与网络安全工程师训练营</dc:creator>
  <cp:lastModifiedBy>0基础计算机与网络安全工程师训练营</cp:lastModifiedBy>
  <cp:revision>1</cp:revision>
  <dcterms:created xsi:type="dcterms:W3CDTF">2026-09-09T23:14:18Z</dcterms:created>
  <dcterms:modified xsi:type="dcterms:W3CDTF">2026-09-09T23:14:18Z</dcterms:modified>
</cp:coreProperties>
</file>