
<file path=[Content_Types].xml><?xml version="1.0" encoding="utf-8"?>
<Types xmlns="http://schemas.openxmlformats.org/package/2006/content-types">
  <Default Extension="xml" ContentType="application/xml"/>
  <Default Extension="rels" ContentType="application/vnd.openxmlformats-package.relationships+xml"/>
  <Default Extension="jpeg" ContentType="image/jpeg"/>
  <Default Extension="jpg" ContentType="image/jpg"/>
  <Default Extension="svg" ContentType="image/svg+xml"/>
  <Default Extension="png" ContentType="image/png"/>
  <Default Extension="gif" ContentType="image/gif"/>
  <Default Extension="m4v" ContentType="video/mp4"/>
  <Default Extension="mp4" ContentType="video/mp4"/>
  <Default Extension="vml" ContentType="application/vnd.openxmlformats-officedocument.vmlDrawing"/>
  <Default Extension="xlsx" ContentType="application/vnd.openxmlformats-officedocument.spreadsheetml.sheet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Masters/slideMaster2.xml" ContentType="application/vnd.openxmlformats-officedocument.presentationml.slideMaster+xml"/>
  <Override PartName="/ppt/slides/slide2.xml" ContentType="application/vnd.openxmlformats-officedocument.presentationml.slide+xml"/>
  <Override PartName="/ppt/slideMasters/slideMaster3.xml" ContentType="application/vnd.openxmlformats-officedocument.presentationml.slideMaster+xml"/>
  <Override PartName="/ppt/slides/slide3.xml" ContentType="application/vnd.openxmlformats-officedocument.presentationml.slide+xml"/>
  <Override PartName="/ppt/slideMasters/slideMaster4.xml" ContentType="application/vnd.openxmlformats-officedocument.presentationml.slideMaster+xml"/>
  <Override PartName="/ppt/slides/slide4.xml" ContentType="application/vnd.openxmlformats-officedocument.presentationml.slide+xml"/>
  <Override PartName="/ppt/slideMasters/slideMaster5.xml" ContentType="application/vnd.openxmlformats-officedocument.presentationml.slideMaster+xml"/>
  <Override PartName="/ppt/slides/slide5.xml" ContentType="application/vnd.openxmlformats-officedocument.presentationml.slide+xml"/>
  <Override PartName="/ppt/slideMasters/slideMaster6.xml" ContentType="application/vnd.openxmlformats-officedocument.presentationml.slideMaster+xml"/>
  <Override PartName="/ppt/slides/slide6.xml" ContentType="application/vnd.openxmlformats-officedocument.presentationml.slide+xml"/>
  <Override PartName="/ppt/slideMasters/slideMaster7.xml" ContentType="application/vnd.openxmlformats-officedocument.presentationml.slideMaster+xml"/>
  <Override PartName="/ppt/slides/slide7.xml" ContentType="application/vnd.openxmlformats-officedocument.presentationml.slide+xml"/>
  <Override PartName="/ppt/slideMasters/slideMaster8.xml" ContentType="application/vnd.openxmlformats-officedocument.presentationml.slideMaster+xml"/>
  <Override PartName="/ppt/slides/slide8.xml" ContentType="application/vnd.openxmlformats-officedocument.presentationml.slide+xml"/>
  <Override PartName="/ppt/slideMasters/slideMaster9.xml" ContentType="application/vnd.openxmlformats-officedocument.presentationml.slideMaster+xml"/>
  <Override PartName="/ppt/slides/slide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
		<Relationship Id="rId1" Type="http://schemas.openxmlformats.org/officeDocument/2006/relationships/extended-properties" Target="docProps/app.xml"/>
		<Relationship Id="rId2" Type="http://schemas.openxmlformats.org/package/2006/relationships/metadata/core-properties" Target="docProps/core.xml"/>
		<Relationship Id="rId3" Type="http://schemas.openxmlformats.org/officeDocument/2006/relationships/officeDocument" Target="ppt/presentation.xml"/>
		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</p:sldIdLst>
  <p:notesMasterIdLst>
    <p:notesMasterId r:id="rId11"/>
  </p:notesMasterIdLst>
  <p:sldSz cx="12191695" cy="6858000"/>
  <p:notesSz cx="6858000" cy="12191695"/>
  <p:defaultTextStyle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611"/>
    <p:restoredTop sz="94610"/>
  </p:normalViewPr>
  <p:slideViewPr>
    <p:cSldViewPr snapToGrid="0" snapToObjects="1">
      <p:cViewPr varScale="1">
        <p:scale>
          <a:sx n="136" d="100"/>
          <a:sy n="136" d="100"/>
        </p:scale>
        <p:origin x="216" y="31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Relationship Id="rId3" Type="http://schemas.openxmlformats.org/officeDocument/2006/relationships/slide" Target="slides/slide2.xml"/><Relationship Id="rId4" Type="http://schemas.openxmlformats.org/officeDocument/2006/relationships/slide" Target="slides/slide3.xml"/><Relationship Id="rId5" Type="http://schemas.openxmlformats.org/officeDocument/2006/relationships/slide" Target="slides/slide4.xml"/><Relationship Id="rId6" Type="http://schemas.openxmlformats.org/officeDocument/2006/relationships/slide" Target="slides/slide5.xml"/><Relationship Id="rId7" Type="http://schemas.openxmlformats.org/officeDocument/2006/relationships/slide" Target="slides/slide6.xml"/><Relationship Id="rId8" Type="http://schemas.openxmlformats.org/officeDocument/2006/relationships/slide" Target="slides/slide7.xml"/><Relationship Id="rId9" Type="http://schemas.openxmlformats.org/officeDocument/2006/relationships/slide" Target="slides/slide8.xml"/><Relationship Id="rId10" Type="http://schemas.openxmlformats.org/officeDocument/2006/relationships/slide" Target="slides/slide9.xml"/><Relationship Id="rId11" Type="http://schemas.openxmlformats.org/officeDocument/2006/relationships/notesMaster" Target="notesMasters/notesMaster1.xml"/><Relationship Id="rId12" Type="http://schemas.openxmlformats.org/officeDocument/2006/relationships/presProps" Target="presProps.xml"/><Relationship Id="rId13" Type="http://schemas.openxmlformats.org/officeDocument/2006/relationships/viewProps" Target="viewProps.xml"/><Relationship Id="rId14" Type="http://schemas.openxmlformats.org/officeDocument/2006/relationships/theme" Target="theme/theme1.xml"/><Relationship Id="rId15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
		<Relationship Id="rId1" Type="http://schemas.openxmlformats.org/officeDocument/2006/relationships/theme" Target="../theme/theme1.xml"/>
		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282F153-3F37-0F45-9E97-73ACFA13230C}" type="datetimeFigureOut">
              <a:rPr lang="en-US"/>
              <a:t>7/23/19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E5E9CC1-C706-0F49-92D6-E571CC5EEA8F}" type="slidenum">
              <a:rPr lang="en-US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1.xml"/>
		</Relationships>
</file>

<file path=ppt/notesSlides/_rels/notesSlide2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2.xml"/>
		</Relationships>
</file>

<file path=ppt/notesSlides/_rels/notesSlide3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3.xml"/>
		</Relationships>
</file>

<file path=ppt/notesSlides/_rels/notesSlide4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4.xml"/>
		</Relationships>
</file>

<file path=ppt/notesSlides/_rels/notesSlide5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5.xml"/>
		</Relationships>
</file>

<file path=ppt/notesSlides/_rels/notesSlide6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6.xml"/>
		</Relationships>
</file>

<file path=ppt/notesSlides/_rels/notesSlide7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7.xml"/>
		</Relationships>
</file>

<file path=ppt/notesSlides/_rels/notesSlide8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8.xml"/>
		</Relationships>
</file>

<file path=ppt/notesSlides/_rels/notesSlide9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9.xml"/>
		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【阶段测试参考答案】
1. 输入/输出/CPU/内存/硬盘；断电内存丢、硬盘保留；速度内存远快。
2. a-b；a 后跟制表符再 b。
3. 字符串 str；int() 转换。
4. lst[1:4]（含头不含尾）；lst[-1]。
5. 列表可变、元组不可变；扫描结果用列表、授权配置用元组。
6. 2, 5, 8。
7. 已知次数用 for，只知终止条件用 while；Ctrl+C。
8. == 比较赋值；空列表为假。
9. if 1 &lt;= port &lt;= 65535 and port != 80:
10. 外层 1 次/轮，内层完整跑完一轮才轮到外层下一轮；总次数 = 外层 x 内层。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【练习题答案】
1. 语义上“未授权则整个程序不该工作”，放循环内既浪费又可能因缩进错误漏判；安全开关永远在最前。
2. 统计扫描成功数、失败重试次数、命中规则数 —— 一切“数数”需求。
3. 照常输出 [":22] 之类的脏数据；可在循环内加 if not ip: continue 过滤。
4. 如 D1 环境与报错 / D2 print 格式 / D3 变量类型 / D4 列表 / D5 循环 / D6 判断。
5. 不焦虑，标记薄弱 Day，周末重看 PPT + 重做实验 + 重考；理解 &gt; 进度。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DEFAULT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</p:sldLayoutIdLst>
  <p:hf sldNum="0"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3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4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5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6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8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9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">
    <p:bg>
      <p:bgPr>
        <a:solidFill>
          <a:srgbClr val="0F172A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8778240" y="-1645920"/>
            <a:ext cx="5120640" cy="5120640"/>
          </a:xfrm>
          <a:prstGeom prst="ellipse">
            <a:avLst/>
          </a:prstGeom>
          <a:solidFill>
            <a:srgbClr val="16233F"/>
          </a:solidFill>
          <a:ln w="12700">
            <a:solidFill>
              <a:srgbClr val="16233F"/>
            </a:solidFill>
            <a:prstDash val="solid"/>
          </a:ln>
        </p:spPr>
      </p:sp>
      <p:sp>
        <p:nvSpPr>
          <p:cNvPr id="3" name="Shape 1"/>
          <p:cNvSpPr/>
          <p:nvPr/>
        </p:nvSpPr>
        <p:spPr>
          <a:xfrm>
            <a:off x="-1371600" y="4846320"/>
            <a:ext cx="3474720" cy="3474720"/>
          </a:xfrm>
          <a:prstGeom prst="ellipse">
            <a:avLst/>
          </a:prstGeom>
          <a:solidFill>
            <a:srgbClr val="16233F"/>
          </a:solidFill>
          <a:ln w="12700">
            <a:solidFill>
              <a:srgbClr val="16233F"/>
            </a:solidFill>
            <a:prstDash val="solid"/>
          </a:ln>
        </p:spPr>
      </p:sp>
      <p:sp>
        <p:nvSpPr>
          <p:cNvPr id="4" name="Text 2"/>
          <p:cNvSpPr/>
          <p:nvPr/>
        </p:nvSpPr>
        <p:spPr>
          <a:xfrm>
            <a:off x="822960" y="1920240"/>
            <a:ext cx="10515600" cy="21945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spcAft>
                <a:spcPts val="800"/>
              </a:spcAft>
              <a:buNone/>
            </a:pPr>
            <a:r>
              <a:rPr lang="en-US" sz="4400" b="1" dirty="0">
                <a:solidFill>
                  <a:srgbClr val="22D3EE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 007</a:t>
            </a:r>
            <a:endParaRPr lang="en-US" sz="4400" dirty="0"/>
          </a:p>
          <a:p>
            <a:pPr indent="0" marL="0">
              <a:spcAft>
                <a:spcPts val="1000"/>
              </a:spcAft>
              <a:buNone/>
            </a:pPr>
            <a:r>
              <a:rPr lang="en-US" sz="3000" b="1" dirty="0">
                <a:solidFill>
                  <a:srgbClr val="FFFFF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周项目与复盘：第一个完整作品</a:t>
            </a:r>
            <a:endParaRPr lang="en-US" sz="4400" dirty="0"/>
          </a:p>
          <a:p>
            <a:pPr indent="0" marL="0">
              <a:buNone/>
            </a:pPr>
            <a:r>
              <a:rPr lang="en-US" sz="15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第一阶段 Python · 第一周 · 独立完成，才算真的学会</a:t>
            </a:r>
            <a:endParaRPr lang="en-US" sz="4400" dirty="0"/>
          </a:p>
        </p:txBody>
      </p:sp>
      <p:sp>
        <p:nvSpPr>
          <p:cNvPr id="5" name="Shape 3"/>
          <p:cNvSpPr/>
          <p:nvPr/>
        </p:nvSpPr>
        <p:spPr>
          <a:xfrm>
            <a:off x="548640" y="4480560"/>
            <a:ext cx="2103120" cy="420624"/>
          </a:xfrm>
          <a:prstGeom prst="roundRect">
            <a:avLst>
              <a:gd name="adj" fmla="val 50000"/>
            </a:avLst>
          </a:prstGeom>
          <a:solidFill>
            <a:srgbClr val="1E3A5F"/>
          </a:solidFill>
          <a:ln w="12700">
            <a:solidFill>
              <a:srgbClr val="22D3EE"/>
            </a:solidFill>
            <a:prstDash val="solid"/>
          </a:ln>
        </p:spPr>
      </p:sp>
      <p:sp>
        <p:nvSpPr>
          <p:cNvPr id="6" name="Text 4"/>
          <p:cNvSpPr/>
          <p:nvPr/>
        </p:nvSpPr>
        <p:spPr>
          <a:xfrm>
            <a:off x="548640" y="4480560"/>
            <a:ext cx="2103120" cy="420624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200" b="1" dirty="0">
                <a:solidFill>
                  <a:srgbClr val="22D3EE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阶段一 · Python</a:t>
            </a:r>
            <a:endParaRPr lang="en-US" sz="1200" dirty="0"/>
          </a:p>
        </p:txBody>
      </p:sp>
      <p:sp>
        <p:nvSpPr>
          <p:cNvPr id="7" name="Shape 5"/>
          <p:cNvSpPr/>
          <p:nvPr/>
        </p:nvSpPr>
        <p:spPr>
          <a:xfrm>
            <a:off x="2880360" y="4480560"/>
            <a:ext cx="1828800" cy="420624"/>
          </a:xfrm>
          <a:prstGeom prst="roundRect">
            <a:avLst>
              <a:gd name="adj" fmla="val 50000"/>
            </a:avLst>
          </a:prstGeom>
          <a:solidFill>
            <a:srgbClr val="1E3A5F"/>
          </a:solidFill>
          <a:ln w="12700">
            <a:solidFill>
              <a:srgbClr val="22D3EE"/>
            </a:solidFill>
            <a:prstDash val="solid"/>
          </a:ln>
        </p:spPr>
      </p:sp>
      <p:sp>
        <p:nvSpPr>
          <p:cNvPr id="8" name="Text 6"/>
          <p:cNvSpPr/>
          <p:nvPr/>
        </p:nvSpPr>
        <p:spPr>
          <a:xfrm>
            <a:off x="2880360" y="4480560"/>
            <a:ext cx="1828800" cy="420624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200" b="1" dirty="0">
                <a:solidFill>
                  <a:srgbClr val="22D3EE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预计 2.5 ~ 3 小时（周项目日，可延长）</a:t>
            </a:r>
            <a:endParaRPr lang="en-US" sz="1200" dirty="0"/>
          </a:p>
        </p:txBody>
      </p:sp>
      <p:sp>
        <p:nvSpPr>
          <p:cNvPr id="9" name="Shape 7"/>
          <p:cNvSpPr/>
          <p:nvPr/>
        </p:nvSpPr>
        <p:spPr>
          <a:xfrm>
            <a:off x="4937760" y="4480560"/>
            <a:ext cx="3291840" cy="420624"/>
          </a:xfrm>
          <a:prstGeom prst="roundRect">
            <a:avLst>
              <a:gd name="adj" fmla="val 50000"/>
            </a:avLst>
          </a:prstGeom>
          <a:solidFill>
            <a:srgbClr val="1E3A5F"/>
          </a:solidFill>
          <a:ln w="12700">
            <a:solidFill>
              <a:srgbClr val="22D3EE"/>
            </a:solidFill>
            <a:prstDash val="solid"/>
          </a:ln>
        </p:spPr>
      </p:sp>
      <p:sp>
        <p:nvSpPr>
          <p:cNvPr id="10" name="Text 8"/>
          <p:cNvSpPr/>
          <p:nvPr/>
        </p:nvSpPr>
        <p:spPr>
          <a:xfrm>
            <a:off x="4937760" y="4480560"/>
            <a:ext cx="3291840" cy="420624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200" b="1" dirty="0">
                <a:solidFill>
                  <a:srgbClr val="22D3EE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理论30 + 实操60 + 练习30</a:t>
            </a:r>
            <a:endParaRPr lang="en-US" sz="1200" dirty="0"/>
          </a:p>
        </p:txBody>
      </p:sp>
      <p:sp>
        <p:nvSpPr>
          <p:cNvPr id="11" name="Text 9"/>
          <p:cNvSpPr/>
          <p:nvPr/>
        </p:nvSpPr>
        <p:spPr>
          <a:xfrm>
            <a:off x="822960" y="5806440"/>
            <a:ext cx="10515600" cy="3657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50" i="1" dirty="0">
                <a:solidFill>
                  <a:srgbClr val="64748B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打开这页 PPT，今天的学习就开始了。</a:t>
            </a:r>
            <a:endParaRPr lang="en-US" sz="1250" dirty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2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548640" y="384048"/>
            <a:ext cx="82296" cy="676656"/>
          </a:xfrm>
          <a:prstGeom prst="rect">
            <a:avLst/>
          </a:prstGeom>
          <a:solidFill>
            <a:srgbClr val="0891B2"/>
          </a:solidFill>
          <a:ln/>
        </p:spPr>
      </p:sp>
      <p:sp>
        <p:nvSpPr>
          <p:cNvPr id="3" name="Text 1"/>
          <p:cNvSpPr/>
          <p:nvPr/>
        </p:nvSpPr>
        <p:spPr>
          <a:xfrm>
            <a:off x="749808" y="347472"/>
            <a:ext cx="108813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spc="200" kern="0" dirty="0">
                <a:solidFill>
                  <a:srgbClr val="0891B2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 007 · GOAL</a:t>
            </a:r>
            <a:endParaRPr lang="en-US" sz="1200" dirty="0"/>
          </a:p>
        </p:txBody>
      </p:sp>
      <p:sp>
        <p:nvSpPr>
          <p:cNvPr id="4" name="Text 2"/>
          <p:cNvSpPr/>
          <p:nvPr/>
        </p:nvSpPr>
        <p:spPr>
          <a:xfrm>
            <a:off x="749808" y="621792"/>
            <a:ext cx="1088136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4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今天学什么 · 为什么学</a:t>
            </a:r>
            <a:endParaRPr lang="en-US" sz="2400" dirty="0"/>
          </a:p>
        </p:txBody>
      </p:sp>
      <p:sp>
        <p:nvSpPr>
          <p:cNvPr id="5" name="Shape 3"/>
          <p:cNvSpPr/>
          <p:nvPr/>
        </p:nvSpPr>
        <p:spPr>
          <a:xfrm>
            <a:off x="548640" y="1298448"/>
            <a:ext cx="11094415" cy="0"/>
          </a:xfrm>
          <a:prstGeom prst="line">
            <a:avLst/>
          </a:prstGeom>
          <a:noFill/>
          <a:ln w="12700">
            <a:solidFill>
              <a:srgbClr val="E2E8F0"/>
            </a:solidFill>
            <a:prstDash val="solid"/>
          </a:ln>
        </p:spPr>
      </p:sp>
      <p:sp>
        <p:nvSpPr>
          <p:cNvPr id="6" name="Text 4"/>
          <p:cNvSpPr/>
          <p:nvPr/>
        </p:nvSpPr>
        <p:spPr>
          <a:xfrm>
            <a:off x="548640" y="6483096"/>
            <a:ext cx="96012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0基础计算机与网络安全工程师训练营 V1.0 · 第一阶段 Python · Day 007</a:t>
            </a:r>
            <a:endParaRPr lang="en-US" sz="900" dirty="0"/>
          </a:p>
        </p:txBody>
      </p:sp>
      <p:sp>
        <p:nvSpPr>
          <p:cNvPr id="7" name="Text 5"/>
          <p:cNvSpPr/>
          <p:nvPr/>
        </p:nvSpPr>
        <p:spPr>
          <a:xfrm>
            <a:off x="11292840" y="6483096"/>
            <a:ext cx="347472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2</a:t>
            </a:r>
            <a:endParaRPr lang="en-US" sz="900" dirty="0"/>
          </a:p>
        </p:txBody>
      </p:sp>
      <p:sp>
        <p:nvSpPr>
          <p:cNvPr id="8" name="Shape 6"/>
          <p:cNvSpPr/>
          <p:nvPr/>
        </p:nvSpPr>
        <p:spPr>
          <a:xfrm>
            <a:off x="548640" y="1517904"/>
            <a:ext cx="5364328" cy="4663440"/>
          </a:xfrm>
          <a:prstGeom prst="roundRect">
            <a:avLst>
              <a:gd name="adj" fmla="val 1569"/>
            </a:avLst>
          </a:prstGeom>
          <a:solidFill>
            <a:srgbClr val="ECFEFF"/>
          </a:solidFill>
          <a:ln w="12700">
            <a:solidFill>
              <a:srgbClr val="0891B2"/>
            </a:solidFill>
            <a:prstDash val="solid"/>
          </a:ln>
        </p:spPr>
      </p:sp>
      <p:sp>
        <p:nvSpPr>
          <p:cNvPr id="9" name="Text 7"/>
          <p:cNvSpPr/>
          <p:nvPr/>
        </p:nvSpPr>
        <p:spPr>
          <a:xfrm>
            <a:off x="777240" y="1691640"/>
            <a:ext cx="4907128" cy="3657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600" b="1" dirty="0">
                <a:solidFill>
                  <a:srgbClr val="0891B2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今天学什么</a:t>
            </a:r>
            <a:endParaRPr lang="en-US" sz="1600" dirty="0"/>
          </a:p>
        </p:txBody>
      </p:sp>
      <p:sp>
        <p:nvSpPr>
          <p:cNvPr id="10" name="Text 8"/>
          <p:cNvSpPr/>
          <p:nvPr/>
        </p:nvSpPr>
        <p:spPr>
          <a:xfrm>
            <a:off x="777240" y="2148840"/>
            <a:ext cx="4907128" cy="384048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buNone/>
            </a:pPr>
            <a:r>
              <a:rPr lang="en-US" sz="1300" b="1" dirty="0">
                <a:solidFill>
                  <a:srgbClr val="0891B2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1.  </a:t>
            </a:r>
            <a:pPr indent="0" marL="0">
              <a:lnSpc>
                <a:spcPct val="115000"/>
              </a:lnSpc>
              <a:spcAft>
                <a:spcPts val="1000"/>
              </a:spcAft>
              <a:buNone/>
            </a:pPr>
            <a:r>
              <a:rPr lang="en-US" sz="13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独立完成周项目「实验网段资产登记工具」—— 不回看也能写出 80%</a:t>
            </a:r>
            <a:endParaRPr lang="en-US" sz="1300" dirty="0"/>
          </a:p>
          <a:p>
            <a:pPr indent="0" marL="0">
              <a:buNone/>
            </a:pPr>
            <a:r>
              <a:rPr lang="en-US" sz="1300" b="1" dirty="0">
                <a:solidFill>
                  <a:srgbClr val="0891B2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2.  </a:t>
            </a:r>
            <a:pPr indent="0" marL="0">
              <a:lnSpc>
                <a:spcPct val="115000"/>
              </a:lnSpc>
              <a:spcAft>
                <a:spcPts val="1000"/>
              </a:spcAft>
              <a:buNone/>
            </a:pPr>
            <a:r>
              <a:rPr lang="en-US" sz="13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通过 Week 1 阶段测试（10 题），确认没有知识漏洞</a:t>
            </a:r>
            <a:endParaRPr lang="en-US" sz="1300" dirty="0"/>
          </a:p>
          <a:p>
            <a:pPr indent="0" marL="0">
              <a:buNone/>
            </a:pPr>
            <a:r>
              <a:rPr lang="en-US" sz="1300" b="1" dirty="0">
                <a:solidFill>
                  <a:srgbClr val="0891B2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3.  </a:t>
            </a:r>
            <a:pPr indent="0" marL="0">
              <a:lnSpc>
                <a:spcPct val="115000"/>
              </a:lnSpc>
              <a:spcAft>
                <a:spcPts val="1000"/>
              </a:spcAft>
              <a:buNone/>
            </a:pPr>
            <a:r>
              <a:rPr lang="en-US" sz="13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完成一周复盘：错题、代码、习惯三方面</a:t>
            </a:r>
            <a:endParaRPr lang="en-US" sz="1300" dirty="0"/>
          </a:p>
          <a:p>
            <a:pPr indent="0" marL="0">
              <a:buNone/>
            </a:pPr>
            <a:r>
              <a:rPr lang="en-US" sz="1300" b="1" dirty="0">
                <a:solidFill>
                  <a:srgbClr val="0891B2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4.  </a:t>
            </a:r>
            <a:pPr indent="0" marL="0">
              <a:lnSpc>
                <a:spcPct val="115000"/>
              </a:lnSpc>
              <a:spcAft>
                <a:spcPts val="1000"/>
              </a:spcAft>
              <a:buNone/>
            </a:pPr>
            <a:r>
              <a:rPr lang="en-US" sz="13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整理 D:\bootcamp 全部文件，养成归档习惯</a:t>
            </a:r>
            <a:endParaRPr lang="en-US" sz="1300" dirty="0"/>
          </a:p>
          <a:p>
            <a:pPr indent="0" marL="0">
              <a:buNone/>
            </a:pPr>
            <a:r>
              <a:rPr lang="en-US" sz="1300" b="1" dirty="0">
                <a:solidFill>
                  <a:srgbClr val="0891B2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5.  </a:t>
            </a:r>
            <a:pPr indent="0" marL="0">
              <a:lnSpc>
                <a:spcPct val="115000"/>
              </a:lnSpc>
              <a:spcAft>
                <a:spcPts val="1000"/>
              </a:spcAft>
              <a:buNone/>
            </a:pPr>
            <a:r>
              <a:rPr lang="en-US" sz="13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为 Week 2（字符串深入 / 字典 / 函数）做好预习心理建设</a:t>
            </a:r>
            <a:endParaRPr lang="en-US" sz="1300" dirty="0"/>
          </a:p>
        </p:txBody>
      </p:sp>
      <p:sp>
        <p:nvSpPr>
          <p:cNvPr id="11" name="Shape 9"/>
          <p:cNvSpPr/>
          <p:nvPr/>
        </p:nvSpPr>
        <p:spPr>
          <a:xfrm>
            <a:off x="6278728" y="1517904"/>
            <a:ext cx="5364328" cy="4663440"/>
          </a:xfrm>
          <a:prstGeom prst="roundRect">
            <a:avLst>
              <a:gd name="adj" fmla="val 1569"/>
            </a:avLst>
          </a:prstGeom>
          <a:solidFill>
            <a:srgbClr val="FFFBEB"/>
          </a:solidFill>
          <a:ln w="12700">
            <a:solidFill>
              <a:srgbClr val="B45309"/>
            </a:solidFill>
            <a:prstDash val="solid"/>
          </a:ln>
        </p:spPr>
      </p:sp>
      <p:sp>
        <p:nvSpPr>
          <p:cNvPr id="12" name="Text 10"/>
          <p:cNvSpPr/>
          <p:nvPr/>
        </p:nvSpPr>
        <p:spPr>
          <a:xfrm>
            <a:off x="6507328" y="1691640"/>
            <a:ext cx="4907128" cy="3657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600" b="1" dirty="0">
                <a:solidFill>
                  <a:srgbClr val="B4530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为什么学</a:t>
            </a:r>
            <a:endParaRPr lang="en-US" sz="1600" dirty="0"/>
          </a:p>
        </p:txBody>
      </p:sp>
      <p:sp>
        <p:nvSpPr>
          <p:cNvPr id="13" name="Text 11"/>
          <p:cNvSpPr/>
          <p:nvPr/>
        </p:nvSpPr>
        <p:spPr>
          <a:xfrm>
            <a:off x="6507328" y="2148840"/>
            <a:ext cx="4907128" cy="384048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buNone/>
            </a:pPr>
            <a:r>
              <a:rPr lang="en-US" sz="1300" b="1" dirty="0">
                <a:solidFill>
                  <a:srgbClr val="B4530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•  </a:t>
            </a:r>
            <a:pPr indent="0" marL="0">
              <a:lnSpc>
                <a:spcPct val="118000"/>
              </a:lnSpc>
              <a:spcAft>
                <a:spcPts val="1200"/>
              </a:spcAft>
              <a:buNone/>
            </a:pPr>
            <a:r>
              <a:rPr lang="en-US" sz="13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“看懂了”和“写得出”之间隔着一整个项目 —— 今天就是跨过去的这一天。</a:t>
            </a:r>
            <a:endParaRPr lang="en-US" sz="1300" dirty="0"/>
          </a:p>
          <a:p>
            <a:pPr indent="0" marL="0">
              <a:buNone/>
            </a:pPr>
            <a:r>
              <a:rPr lang="en-US" sz="1300" b="1" dirty="0">
                <a:solidFill>
                  <a:srgbClr val="B4530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•  </a:t>
            </a:r>
            <a:pPr indent="0" marL="0">
              <a:lnSpc>
                <a:spcPct val="118000"/>
              </a:lnSpc>
              <a:spcAft>
                <a:spcPts val="1200"/>
              </a:spcAft>
              <a:buNone/>
            </a:pPr>
            <a:r>
              <a:rPr lang="en-US" sz="13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周复盘是训练营的固定节奏：每月项目、每周测试，用产出检验学习。</a:t>
            </a:r>
            <a:endParaRPr lang="en-US" sz="1300" dirty="0"/>
          </a:p>
          <a:p>
            <a:pPr indent="0" marL="0">
              <a:buNone/>
            </a:pPr>
            <a:r>
              <a:rPr lang="en-US" sz="1300" b="1" dirty="0">
                <a:solidFill>
                  <a:srgbClr val="B4530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•  </a:t>
            </a:r>
            <a:pPr indent="0" marL="0">
              <a:lnSpc>
                <a:spcPct val="118000"/>
              </a:lnSpc>
              <a:spcAft>
                <a:spcPts val="1200"/>
              </a:spcAft>
              <a:buNone/>
            </a:pPr>
            <a:r>
              <a:rPr lang="en-US" sz="13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做不出来的地方，就是下周要重点补的地方 —— 暴露问题比掩盖问题有价值得多。</a:t>
            </a:r>
            <a:endParaRPr lang="en-US" sz="1300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3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548640" y="384048"/>
            <a:ext cx="82296" cy="676656"/>
          </a:xfrm>
          <a:prstGeom prst="rect">
            <a:avLst/>
          </a:prstGeom>
          <a:solidFill>
            <a:srgbClr val="059669"/>
          </a:solidFill>
          <a:ln/>
        </p:spPr>
      </p:sp>
      <p:sp>
        <p:nvSpPr>
          <p:cNvPr id="3" name="Text 1"/>
          <p:cNvSpPr/>
          <p:nvPr/>
        </p:nvSpPr>
        <p:spPr>
          <a:xfrm>
            <a:off x="749808" y="347472"/>
            <a:ext cx="108813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spc="200" kern="0" dirty="0">
                <a:solidFill>
                  <a:srgbClr val="05966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 007 · PROJECT</a:t>
            </a:r>
            <a:endParaRPr lang="en-US" sz="1200" dirty="0"/>
          </a:p>
        </p:txBody>
      </p:sp>
      <p:sp>
        <p:nvSpPr>
          <p:cNvPr id="4" name="Text 2"/>
          <p:cNvSpPr/>
          <p:nvPr/>
        </p:nvSpPr>
        <p:spPr>
          <a:xfrm>
            <a:off x="749808" y="621792"/>
            <a:ext cx="1088136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4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周项目：实验网段资产登记工具</a:t>
            </a:r>
            <a:endParaRPr lang="en-US" sz="2400" dirty="0"/>
          </a:p>
        </p:txBody>
      </p:sp>
      <p:sp>
        <p:nvSpPr>
          <p:cNvPr id="5" name="Shape 3"/>
          <p:cNvSpPr/>
          <p:nvPr/>
        </p:nvSpPr>
        <p:spPr>
          <a:xfrm>
            <a:off x="548640" y="1298448"/>
            <a:ext cx="11094415" cy="0"/>
          </a:xfrm>
          <a:prstGeom prst="line">
            <a:avLst/>
          </a:prstGeom>
          <a:noFill/>
          <a:ln w="12700">
            <a:solidFill>
              <a:srgbClr val="E2E8F0"/>
            </a:solidFill>
            <a:prstDash val="solid"/>
          </a:ln>
        </p:spPr>
      </p:sp>
      <p:sp>
        <p:nvSpPr>
          <p:cNvPr id="6" name="Text 4"/>
          <p:cNvSpPr/>
          <p:nvPr/>
        </p:nvSpPr>
        <p:spPr>
          <a:xfrm>
            <a:off x="548640" y="6483096"/>
            <a:ext cx="96012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0基础计算机与网络安全工程师训练营 V1.0 · 第一阶段 Python · Day 007</a:t>
            </a:r>
            <a:endParaRPr lang="en-US" sz="900" dirty="0"/>
          </a:p>
        </p:txBody>
      </p:sp>
      <p:sp>
        <p:nvSpPr>
          <p:cNvPr id="7" name="Text 5"/>
          <p:cNvSpPr/>
          <p:nvPr/>
        </p:nvSpPr>
        <p:spPr>
          <a:xfrm>
            <a:off x="11292840" y="6483096"/>
            <a:ext cx="347472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3</a:t>
            </a:r>
            <a:endParaRPr lang="en-US" sz="900" dirty="0"/>
          </a:p>
        </p:txBody>
      </p:sp>
      <p:sp>
        <p:nvSpPr>
          <p:cNvPr id="8" name="Shape 6"/>
          <p:cNvSpPr/>
          <p:nvPr/>
        </p:nvSpPr>
        <p:spPr>
          <a:xfrm>
            <a:off x="548640" y="1481328"/>
            <a:ext cx="11094415" cy="1371600"/>
          </a:xfrm>
          <a:prstGeom prst="roundRect">
            <a:avLst>
              <a:gd name="adj" fmla="val 5333"/>
            </a:avLst>
          </a:prstGeom>
          <a:solidFill>
            <a:srgbClr val="ECFDF5"/>
          </a:solidFill>
          <a:ln w="15240">
            <a:solidFill>
              <a:srgbClr val="059669"/>
            </a:solidFill>
            <a:prstDash val="solid"/>
          </a:ln>
        </p:spPr>
      </p:sp>
      <p:sp>
        <p:nvSpPr>
          <p:cNvPr id="9" name="Text 7"/>
          <p:cNvSpPr/>
          <p:nvPr/>
        </p:nvSpPr>
        <p:spPr>
          <a:xfrm>
            <a:off x="749808" y="1591056"/>
            <a:ext cx="10692079" cy="1152144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spcAft>
                <a:spcPts val="500"/>
              </a:spcAft>
              <a:buNone/>
            </a:pPr>
            <a:r>
              <a:rPr lang="en-US" sz="1350" b="1" dirty="0">
                <a:solidFill>
                  <a:srgbClr val="05966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需求（全部用 Week 1 所学：变量 / 类型 / f-string / 列表 / 循环 / 判断）</a:t>
            </a:r>
            <a:endParaRPr lang="en-US" sz="1350" dirty="0"/>
          </a:p>
          <a:p>
            <a:pPr indent="0" marL="0">
              <a:lnSpc>
                <a:spcPct val="120000"/>
              </a:lnSpc>
              <a:buNone/>
            </a:pPr>
            <a:r>
              <a:rPr lang="en-US" sz="13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程序启动 → 先检查授权开关 → 遍历目标 IP 列表与端口列表 → 按端口分类标注用途与风险 → 统计输出（目标数 / 端口数 / 高危项）→ 结束语。</a:t>
            </a:r>
            <a:endParaRPr lang="en-US" sz="1350" dirty="0"/>
          </a:p>
        </p:txBody>
      </p:sp>
      <p:sp>
        <p:nvSpPr>
          <p:cNvPr id="10" name="Text 8"/>
          <p:cNvSpPr/>
          <p:nvPr/>
        </p:nvSpPr>
        <p:spPr>
          <a:xfrm>
            <a:off x="548640" y="3108960"/>
            <a:ext cx="11094415" cy="329184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buNone/>
            </a:pPr>
            <a:r>
              <a:rPr lang="en-US" sz="1300" b="1" dirty="0">
                <a:solidFill>
                  <a:srgbClr val="0891B2"/>
                </a:solidFill>
              </a:rPr>
              <a:t>☐  </a:t>
            </a:r>
            <a:pPr indent="0" marL="0">
              <a:lnSpc>
                <a:spcPct val="114000"/>
              </a:lnSpc>
              <a:spcAft>
                <a:spcPts val="900"/>
              </a:spcAft>
              <a:buNone/>
            </a:pPr>
            <a:r>
              <a:rPr lang="en-US" sz="1300" b="1" dirty="0">
                <a:solidFill>
                  <a:srgbClr val="334155"/>
                </a:solidFill>
              </a:rPr>
              <a:t>必须项：授权检查在最前；未授权时一行都不扫描</a:t>
            </a:r>
            <a:endParaRPr lang="en-US" sz="1300" dirty="0"/>
          </a:p>
          <a:p>
            <a:pPr indent="0" marL="0">
              <a:buNone/>
            </a:pPr>
            <a:r>
              <a:rPr lang="en-US" sz="1300" b="1" dirty="0">
                <a:solidFill>
                  <a:srgbClr val="0891B2"/>
                </a:solidFill>
              </a:rPr>
              <a:t>☐  </a:t>
            </a:r>
            <a:pPr indent="0" marL="0">
              <a:lnSpc>
                <a:spcPct val="114000"/>
              </a:lnSpc>
              <a:spcAft>
                <a:spcPts val="900"/>
              </a:spcAft>
              <a:buNone/>
            </a:pPr>
            <a:r>
              <a:rPr lang="en-US" sz="1300" dirty="0">
                <a:solidFill>
                  <a:srgbClr val="334155"/>
                </a:solidFill>
              </a:rPr>
              <a:t>必须项：双层循环遍历 IP x 端口，f-string 输出 [IP:端口 分类]</a:t>
            </a:r>
            <a:endParaRPr lang="en-US" sz="1300" dirty="0"/>
          </a:p>
          <a:p>
            <a:pPr indent="0" marL="0">
              <a:buNone/>
            </a:pPr>
            <a:r>
              <a:rPr lang="en-US" sz="1300" b="1" dirty="0">
                <a:solidFill>
                  <a:srgbClr val="0891B2"/>
                </a:solidFill>
              </a:rPr>
              <a:t>☐  </a:t>
            </a:r>
            <a:pPr indent="0" marL="0">
              <a:lnSpc>
                <a:spcPct val="114000"/>
              </a:lnSpc>
              <a:spcAft>
                <a:spcPts val="900"/>
              </a:spcAft>
              <a:buNone/>
            </a:pPr>
            <a:r>
              <a:rPr lang="en-US" sz="1300" dirty="0">
                <a:solidFill>
                  <a:srgbClr val="334155"/>
                </a:solidFill>
              </a:rPr>
              <a:t>必须项：22/80/443/3306 等至少 4 类判断，其余归为“其他”</a:t>
            </a:r>
            <a:endParaRPr lang="en-US" sz="1300" dirty="0"/>
          </a:p>
          <a:p>
            <a:pPr indent="0" marL="0">
              <a:buNone/>
            </a:pPr>
            <a:r>
              <a:rPr lang="en-US" sz="1300" b="1" dirty="0">
                <a:solidFill>
                  <a:srgbClr val="0891B2"/>
                </a:solidFill>
              </a:rPr>
              <a:t>☐  </a:t>
            </a:r>
            <a:pPr indent="0" marL="0">
              <a:lnSpc>
                <a:spcPct val="114000"/>
              </a:lnSpc>
              <a:spcAft>
                <a:spcPts val="900"/>
              </a:spcAft>
              <a:buNone/>
            </a:pPr>
            <a:r>
              <a:rPr lang="en-US" sz="1300" dirty="0">
                <a:solidFill>
                  <a:srgbClr val="334155"/>
                </a:solidFill>
              </a:rPr>
              <a:t>加分项：统计高危端口数量；空列表友好提示；输出对齐（\t）</a:t>
            </a:r>
            <a:endParaRPr lang="en-US" sz="1300" dirty="0"/>
          </a:p>
          <a:p>
            <a:pPr indent="0" marL="0">
              <a:buNone/>
            </a:pPr>
            <a:r>
              <a:rPr lang="en-US" sz="1300" b="1" dirty="0">
                <a:solidFill>
                  <a:srgbClr val="0891B2"/>
                </a:solidFill>
              </a:rPr>
              <a:t>☐  </a:t>
            </a:r>
            <a:pPr indent="0" marL="0">
              <a:lnSpc>
                <a:spcPct val="114000"/>
              </a:lnSpc>
              <a:spcAft>
                <a:spcPts val="900"/>
              </a:spcAft>
              <a:buNone/>
            </a:pPr>
            <a:r>
              <a:rPr lang="en-US" sz="1300" dirty="0">
                <a:solidFill>
                  <a:srgbClr val="334155"/>
                </a:solidFill>
              </a:rPr>
              <a:t>禁止项：不使用还没学过的知识（函数、字典、异常处理等）</a:t>
            </a:r>
            <a:endParaRPr lang="en-US" sz="1300" dirty="0"/>
          </a:p>
        </p:txBody>
      </p:sp>
      <p:sp>
        <p:nvSpPr>
          <p:cNvPr id="11" name="Shape 9"/>
          <p:cNvSpPr/>
          <p:nvPr/>
        </p:nvSpPr>
        <p:spPr>
          <a:xfrm>
            <a:off x="548640" y="5394960"/>
            <a:ext cx="11094415" cy="777240"/>
          </a:xfrm>
          <a:prstGeom prst="roundRect">
            <a:avLst>
              <a:gd name="adj" fmla="val 9412"/>
            </a:avLst>
          </a:prstGeom>
          <a:solidFill>
            <a:srgbClr val="ECFDF5"/>
          </a:solidFill>
          <a:ln w="15240">
            <a:solidFill>
              <a:srgbClr val="059669"/>
            </a:solidFill>
            <a:prstDash val="solid"/>
          </a:ln>
        </p:spPr>
      </p:sp>
      <p:sp>
        <p:nvSpPr>
          <p:cNvPr id="12" name="Text 10"/>
          <p:cNvSpPr/>
          <p:nvPr/>
        </p:nvSpPr>
        <p:spPr>
          <a:xfrm>
            <a:off x="749808" y="5449824"/>
            <a:ext cx="10692079" cy="66751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50" b="1" dirty="0">
                <a:solidFill>
                  <a:srgbClr val="05966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提示   </a:t>
            </a:r>
            <a:pPr indent="0" marL="0">
              <a:lnSpc>
                <a:spcPct val="112000"/>
              </a:lnSpc>
              <a:buNone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先在纸上写伪代码（中文步骤），再翻译成 Python —— 这是职业开发者的标准工作流，今天开始练习。</a:t>
            </a:r>
            <a:endParaRPr lang="en-US" sz="1250" dirty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4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548640" y="384048"/>
            <a:ext cx="82296" cy="676656"/>
          </a:xfrm>
          <a:prstGeom prst="rect">
            <a:avLst/>
          </a:prstGeom>
          <a:solidFill>
            <a:srgbClr val="B45309"/>
          </a:solidFill>
          <a:ln/>
        </p:spPr>
      </p:sp>
      <p:sp>
        <p:nvSpPr>
          <p:cNvPr id="3" name="Text 1"/>
          <p:cNvSpPr/>
          <p:nvPr/>
        </p:nvSpPr>
        <p:spPr>
          <a:xfrm>
            <a:off x="749808" y="347472"/>
            <a:ext cx="108813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spc="200" kern="0" dirty="0">
                <a:solidFill>
                  <a:srgbClr val="B4530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 007 · SKELETON</a:t>
            </a:r>
            <a:endParaRPr lang="en-US" sz="1200" dirty="0"/>
          </a:p>
        </p:txBody>
      </p:sp>
      <p:sp>
        <p:nvSpPr>
          <p:cNvPr id="4" name="Text 2"/>
          <p:cNvSpPr/>
          <p:nvPr/>
        </p:nvSpPr>
        <p:spPr>
          <a:xfrm>
            <a:off x="749808" y="621792"/>
            <a:ext cx="1088136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4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参考骨架（先自己写，卡住超过 20 分钟再看）</a:t>
            </a:r>
            <a:endParaRPr lang="en-US" sz="2400" dirty="0"/>
          </a:p>
        </p:txBody>
      </p:sp>
      <p:sp>
        <p:nvSpPr>
          <p:cNvPr id="5" name="Shape 3"/>
          <p:cNvSpPr/>
          <p:nvPr/>
        </p:nvSpPr>
        <p:spPr>
          <a:xfrm>
            <a:off x="548640" y="1298448"/>
            <a:ext cx="11094415" cy="0"/>
          </a:xfrm>
          <a:prstGeom prst="line">
            <a:avLst/>
          </a:prstGeom>
          <a:noFill/>
          <a:ln w="12700">
            <a:solidFill>
              <a:srgbClr val="E2E8F0"/>
            </a:solidFill>
            <a:prstDash val="solid"/>
          </a:ln>
        </p:spPr>
      </p:sp>
      <p:sp>
        <p:nvSpPr>
          <p:cNvPr id="6" name="Text 4"/>
          <p:cNvSpPr/>
          <p:nvPr/>
        </p:nvSpPr>
        <p:spPr>
          <a:xfrm>
            <a:off x="548640" y="6483096"/>
            <a:ext cx="96012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0基础计算机与网络安全工程师训练营 V1.0 · 第一阶段 Python · Day 007</a:t>
            </a:r>
            <a:endParaRPr lang="en-US" sz="900" dirty="0"/>
          </a:p>
        </p:txBody>
      </p:sp>
      <p:sp>
        <p:nvSpPr>
          <p:cNvPr id="7" name="Text 5"/>
          <p:cNvSpPr/>
          <p:nvPr/>
        </p:nvSpPr>
        <p:spPr>
          <a:xfrm>
            <a:off x="11292840" y="6483096"/>
            <a:ext cx="347472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4</a:t>
            </a:r>
            <a:endParaRPr lang="en-US" sz="900" dirty="0"/>
          </a:p>
        </p:txBody>
      </p:sp>
      <p:sp>
        <p:nvSpPr>
          <p:cNvPr id="8" name="Shape 6"/>
          <p:cNvSpPr/>
          <p:nvPr/>
        </p:nvSpPr>
        <p:spPr>
          <a:xfrm>
            <a:off x="548640" y="1517904"/>
            <a:ext cx="11094415" cy="4206240"/>
          </a:xfrm>
          <a:prstGeom prst="roundRect">
            <a:avLst>
              <a:gd name="adj" fmla="val 1739"/>
            </a:avLst>
          </a:prstGeom>
          <a:solidFill>
            <a:srgbClr val="1E293B"/>
          </a:solidFill>
          <a:ln w="12700">
            <a:solidFill>
              <a:srgbClr val="0B1220"/>
            </a:solidFill>
            <a:prstDash val="solid"/>
          </a:ln>
        </p:spPr>
      </p:sp>
      <p:sp>
        <p:nvSpPr>
          <p:cNvPr id="9" name="Text 7"/>
          <p:cNvSpPr/>
          <p:nvPr/>
        </p:nvSpPr>
        <p:spPr>
          <a:xfrm>
            <a:off x="749808" y="1627632"/>
            <a:ext cx="10692079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050" b="1" dirty="0">
                <a:solidFill>
                  <a:srgbClr val="67E8F9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asset_register.py（骨架仅作对照，鼓励写出自己的版本）</a:t>
            </a:r>
            <a:endParaRPr lang="en-US" sz="1050" dirty="0"/>
          </a:p>
        </p:txBody>
      </p:sp>
      <p:sp>
        <p:nvSpPr>
          <p:cNvPr id="10" name="Text 8"/>
          <p:cNvSpPr/>
          <p:nvPr/>
        </p:nvSpPr>
        <p:spPr>
          <a:xfrm>
            <a:off x="749808" y="1920240"/>
            <a:ext cx="10692079" cy="365760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86EFAC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# asset_register.py —— 实验网段资产登记工具（Week 1 周项目）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authorized = True          # 开关：False 时拒绝一切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targets = ["10.0.0.1", "10.0.0.2", "10.0.0.3"]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ports = [22, 80, 443, 3306, 8080]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high_risk = 0              # 计数器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if not authorized or not targets or not ports: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print("未授权或清单为空 —— 拒绝执行")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else: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for ip in targets: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    for p in ports: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        if p == 3306 or p == 3389: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            high_risk += 1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            print(f"{ip}:{p}\t高危")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        elif p == 22: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            print(f"{ip}:{p}\tSSH")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        elif p in [80, 443, 8080]: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            print(f"{ip}:{p}\tWEB")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        else: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            print(f"{ip}:{p}\t其他")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print(f"共 {len(targets)} 目标 x {len(ports)} 端口，高危 {high_risk} 项")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</a:t>
            </a:r>
            <a:endParaRPr lang="en-US" sz="1150" dirty="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5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548640" y="384048"/>
            <a:ext cx="82296" cy="676656"/>
          </a:xfrm>
          <a:prstGeom prst="rect">
            <a:avLst/>
          </a:prstGeom>
          <a:solidFill>
            <a:srgbClr val="DC2626"/>
          </a:solidFill>
          <a:ln/>
        </p:spPr>
      </p:sp>
      <p:sp>
        <p:nvSpPr>
          <p:cNvPr id="3" name="Text 1"/>
          <p:cNvSpPr/>
          <p:nvPr/>
        </p:nvSpPr>
        <p:spPr>
          <a:xfrm>
            <a:off x="749808" y="347472"/>
            <a:ext cx="108813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spc="200" kern="0" dirty="0">
                <a:solidFill>
                  <a:srgbClr val="DC2626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 007 · TEST</a:t>
            </a:r>
            <a:endParaRPr lang="en-US" sz="1200" dirty="0"/>
          </a:p>
        </p:txBody>
      </p:sp>
      <p:sp>
        <p:nvSpPr>
          <p:cNvPr id="4" name="Text 2"/>
          <p:cNvSpPr/>
          <p:nvPr/>
        </p:nvSpPr>
        <p:spPr>
          <a:xfrm>
            <a:off x="749808" y="621792"/>
            <a:ext cx="1088136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4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Week 1 阶段测试（闭卷 30 分钟）</a:t>
            </a:r>
            <a:endParaRPr lang="en-US" sz="2400" dirty="0"/>
          </a:p>
        </p:txBody>
      </p:sp>
      <p:sp>
        <p:nvSpPr>
          <p:cNvPr id="5" name="Shape 3"/>
          <p:cNvSpPr/>
          <p:nvPr/>
        </p:nvSpPr>
        <p:spPr>
          <a:xfrm>
            <a:off x="548640" y="1298448"/>
            <a:ext cx="11094415" cy="0"/>
          </a:xfrm>
          <a:prstGeom prst="line">
            <a:avLst/>
          </a:prstGeom>
          <a:noFill/>
          <a:ln w="12700">
            <a:solidFill>
              <a:srgbClr val="E2E8F0"/>
            </a:solidFill>
            <a:prstDash val="solid"/>
          </a:ln>
        </p:spPr>
      </p:sp>
      <p:sp>
        <p:nvSpPr>
          <p:cNvPr id="6" name="Text 4"/>
          <p:cNvSpPr/>
          <p:nvPr/>
        </p:nvSpPr>
        <p:spPr>
          <a:xfrm>
            <a:off x="548640" y="6483096"/>
            <a:ext cx="96012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0基础计算机与网络安全工程师训练营 V1.0 · 第一阶段 Python · Day 007</a:t>
            </a:r>
            <a:endParaRPr lang="en-US" sz="900" dirty="0"/>
          </a:p>
        </p:txBody>
      </p:sp>
      <p:sp>
        <p:nvSpPr>
          <p:cNvPr id="7" name="Text 5"/>
          <p:cNvSpPr/>
          <p:nvPr/>
        </p:nvSpPr>
        <p:spPr>
          <a:xfrm>
            <a:off x="11292840" y="6483096"/>
            <a:ext cx="347472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5</a:t>
            </a:r>
            <a:endParaRPr lang="en-US" sz="900" dirty="0"/>
          </a:p>
        </p:txBody>
      </p:sp>
      <p:sp>
        <p:nvSpPr>
          <p:cNvPr id="8" name="Text 6"/>
          <p:cNvSpPr/>
          <p:nvPr/>
        </p:nvSpPr>
        <p:spPr>
          <a:xfrm>
            <a:off x="548640" y="1554480"/>
            <a:ext cx="11094415" cy="484632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lnSpc>
                <a:spcPct val="114000"/>
              </a:lnSpc>
              <a:spcAft>
                <a:spcPts val="1000"/>
              </a:spcAft>
              <a:buNone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1.  计算机五大部件是？内存和硬盘的两个核心区别？</a:t>
            </a:r>
            <a:endParaRPr lang="en-US" sz="1250" dirty="0"/>
          </a:p>
          <a:p>
            <a:pPr indent="0" marL="0">
              <a:lnSpc>
                <a:spcPct val="114000"/>
              </a:lnSpc>
              <a:spcAft>
                <a:spcPts val="1000"/>
              </a:spcAft>
              <a:buNone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2.  print("a", "b", sep="-") 与 print("a\tb") 输出各是什么？</a:t>
            </a:r>
            <a:endParaRPr lang="en-US" sz="1250" dirty="0"/>
          </a:p>
          <a:p>
            <a:pPr indent="0" marL="0">
              <a:lnSpc>
                <a:spcPct val="114000"/>
              </a:lnSpc>
              <a:spcAft>
                <a:spcPts val="1000"/>
              </a:spcAft>
              <a:buNone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3.  input() 返回什么类型？怎么变成整数？</a:t>
            </a:r>
            <a:endParaRPr lang="en-US" sz="1250" dirty="0"/>
          </a:p>
          <a:p>
            <a:pPr indent="0" marL="0">
              <a:lnSpc>
                <a:spcPct val="114000"/>
              </a:lnSpc>
              <a:spcAft>
                <a:spcPts val="1000"/>
              </a:spcAft>
              <a:buNone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4.  lst = [1, 2, 3, 4, 5]，写切片取 [2, 3, 4]；写负索引取最后一个。</a:t>
            </a:r>
            <a:endParaRPr lang="en-US" sz="1250" dirty="0"/>
          </a:p>
          <a:p>
            <a:pPr indent="0" marL="0">
              <a:lnSpc>
                <a:spcPct val="114000"/>
              </a:lnSpc>
              <a:spcAft>
                <a:spcPts val="1000"/>
              </a:spcAft>
              <a:buNone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5.  列表和元组的本质区别？各举一个适用场景。</a:t>
            </a:r>
            <a:endParaRPr lang="en-US" sz="1250" dirty="0"/>
          </a:p>
          <a:p>
            <a:pPr indent="0" marL="0">
              <a:lnSpc>
                <a:spcPct val="114000"/>
              </a:lnSpc>
              <a:spcAft>
                <a:spcPts val="1000"/>
              </a:spcAft>
              <a:buNone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6.  range(2, 10, 3) 依次产生哪些数？</a:t>
            </a:r>
            <a:endParaRPr lang="en-US" sz="1250" dirty="0"/>
          </a:p>
          <a:p>
            <a:pPr indent="0" marL="0">
              <a:lnSpc>
                <a:spcPct val="114000"/>
              </a:lnSpc>
              <a:spcAft>
                <a:spcPts val="1000"/>
              </a:spcAft>
              <a:buNone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7.  for 和 while 的选择标准？死循环怎么紧急停止？</a:t>
            </a:r>
            <a:endParaRPr lang="en-US" sz="1250" dirty="0"/>
          </a:p>
          <a:p>
            <a:pPr indent="0" marL="0">
              <a:lnSpc>
                <a:spcPct val="114000"/>
              </a:lnSpc>
              <a:spcAft>
                <a:spcPts val="1000"/>
              </a:spcAft>
              <a:buNone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8.  == 和 = 的区别？空列表在 if 里算真还是假？</a:t>
            </a:r>
            <a:endParaRPr lang="en-US" sz="1250" dirty="0"/>
          </a:p>
          <a:p>
            <a:pPr indent="0" marL="0">
              <a:lnSpc>
                <a:spcPct val="114000"/>
              </a:lnSpc>
              <a:spcAft>
                <a:spcPts val="1000"/>
              </a:spcAft>
              <a:buNone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9.  写一个条件：端口合法（1~65535）且不是 80。</a:t>
            </a:r>
            <a:endParaRPr lang="en-US" sz="1250" dirty="0"/>
          </a:p>
          <a:p>
            <a:pPr indent="0" marL="0">
              <a:lnSpc>
                <a:spcPct val="114000"/>
              </a:lnSpc>
              <a:spcAft>
                <a:spcPts val="1000"/>
              </a:spcAft>
              <a:buNone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10.  画出双层循环的缩进结构，说明内外层各执行多少次。</a:t>
            </a:r>
            <a:endParaRPr lang="en-US" sz="1250" dirty="0"/>
          </a:p>
        </p:txBody>
      </p:sp>
      <p:sp>
        <p:nvSpPr>
          <p:cNvPr id="9" name="Text 7"/>
          <p:cNvSpPr/>
          <p:nvPr/>
        </p:nvSpPr>
        <p:spPr>
          <a:xfrm>
            <a:off x="548640" y="5943600"/>
            <a:ext cx="11094415" cy="4572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50" b="1" dirty="0">
                <a:solidFill>
                  <a:srgbClr val="DC2626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评分：答对 8 题 = 优秀过关；6~7 题 = 过关但需复习；≤5 题 = 周末重学对应 Day（不丢人，丢人的是不回头）。</a:t>
            </a:r>
            <a:endParaRPr lang="en-US" sz="1250" dirty="0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6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548640" y="384048"/>
            <a:ext cx="82296" cy="676656"/>
          </a:xfrm>
          <a:prstGeom prst="rect">
            <a:avLst/>
          </a:prstGeom>
          <a:solidFill>
            <a:srgbClr val="059669"/>
          </a:solidFill>
          <a:ln/>
        </p:spPr>
      </p:sp>
      <p:sp>
        <p:nvSpPr>
          <p:cNvPr id="3" name="Text 1"/>
          <p:cNvSpPr/>
          <p:nvPr/>
        </p:nvSpPr>
        <p:spPr>
          <a:xfrm>
            <a:off x="749808" y="347472"/>
            <a:ext cx="108813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spc="200" kern="0" dirty="0">
                <a:solidFill>
                  <a:srgbClr val="05966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 007 · LAB</a:t>
            </a:r>
            <a:endParaRPr lang="en-US" sz="1200" dirty="0"/>
          </a:p>
        </p:txBody>
      </p:sp>
      <p:sp>
        <p:nvSpPr>
          <p:cNvPr id="4" name="Text 2"/>
          <p:cNvSpPr/>
          <p:nvPr/>
        </p:nvSpPr>
        <p:spPr>
          <a:xfrm>
            <a:off x="749808" y="621792"/>
            <a:ext cx="1088136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4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动手实验（今天最重要的 60 分钟）</a:t>
            </a:r>
            <a:endParaRPr lang="en-US" sz="2400" dirty="0"/>
          </a:p>
        </p:txBody>
      </p:sp>
      <p:sp>
        <p:nvSpPr>
          <p:cNvPr id="5" name="Shape 3"/>
          <p:cNvSpPr/>
          <p:nvPr/>
        </p:nvSpPr>
        <p:spPr>
          <a:xfrm>
            <a:off x="548640" y="1298448"/>
            <a:ext cx="11094415" cy="0"/>
          </a:xfrm>
          <a:prstGeom prst="line">
            <a:avLst/>
          </a:prstGeom>
          <a:noFill/>
          <a:ln w="12700">
            <a:solidFill>
              <a:srgbClr val="E2E8F0"/>
            </a:solidFill>
            <a:prstDash val="solid"/>
          </a:ln>
        </p:spPr>
      </p:sp>
      <p:sp>
        <p:nvSpPr>
          <p:cNvPr id="6" name="Text 4"/>
          <p:cNvSpPr/>
          <p:nvPr/>
        </p:nvSpPr>
        <p:spPr>
          <a:xfrm>
            <a:off x="548640" y="6483096"/>
            <a:ext cx="96012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0基础计算机与网络安全工程师训练营 V1.0 · 第一阶段 Python · Day 007</a:t>
            </a:r>
            <a:endParaRPr lang="en-US" sz="900" dirty="0"/>
          </a:p>
        </p:txBody>
      </p:sp>
      <p:sp>
        <p:nvSpPr>
          <p:cNvPr id="7" name="Text 5"/>
          <p:cNvSpPr/>
          <p:nvPr/>
        </p:nvSpPr>
        <p:spPr>
          <a:xfrm>
            <a:off x="11292840" y="6483096"/>
            <a:ext cx="347472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6</a:t>
            </a:r>
            <a:endParaRPr lang="en-US" sz="900" dirty="0"/>
          </a:p>
        </p:txBody>
      </p:sp>
      <p:sp>
        <p:nvSpPr>
          <p:cNvPr id="8" name="Shape 6"/>
          <p:cNvSpPr/>
          <p:nvPr/>
        </p:nvSpPr>
        <p:spPr>
          <a:xfrm>
            <a:off x="548640" y="1481328"/>
            <a:ext cx="11094415" cy="777240"/>
          </a:xfrm>
          <a:prstGeom prst="roundRect">
            <a:avLst>
              <a:gd name="adj" fmla="val 9412"/>
            </a:avLst>
          </a:prstGeom>
          <a:solidFill>
            <a:srgbClr val="ECFDF5"/>
          </a:solidFill>
          <a:ln w="15240">
            <a:solidFill>
              <a:srgbClr val="059669"/>
            </a:solidFill>
            <a:prstDash val="solid"/>
          </a:ln>
        </p:spPr>
      </p:sp>
      <p:sp>
        <p:nvSpPr>
          <p:cNvPr id="9" name="Text 7"/>
          <p:cNvSpPr/>
          <p:nvPr/>
        </p:nvSpPr>
        <p:spPr>
          <a:xfrm>
            <a:off x="749808" y="1554480"/>
            <a:ext cx="10692079" cy="6400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350" b="1" dirty="0">
                <a:solidFill>
                  <a:srgbClr val="05966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实验目标   </a:t>
            </a:r>
            <a:pPr indent="0" marL="0">
              <a:lnSpc>
                <a:spcPct val="112000"/>
              </a:lnSpc>
              <a:buNone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独立完成周项目 + 阶段测试 + 一周归档。</a:t>
            </a:r>
            <a:endParaRPr lang="en-US" sz="1350" dirty="0"/>
          </a:p>
        </p:txBody>
      </p:sp>
      <p:sp>
        <p:nvSpPr>
          <p:cNvPr id="10" name="Text 8"/>
          <p:cNvSpPr/>
          <p:nvPr/>
        </p:nvSpPr>
        <p:spPr>
          <a:xfrm>
            <a:off x="548640" y="2514600"/>
            <a:ext cx="11094415" cy="388620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lnSpc>
                <a:spcPct val="114000"/>
              </a:lnSpc>
              <a:spcAft>
                <a:spcPts val="1000"/>
              </a:spcAft>
              <a:buNone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1.  先在纸上写伪代码（10 分钟），再动手编码（45 分钟内完成基本版）。</a:t>
            </a:r>
            <a:endParaRPr lang="en-US" sz="1350" dirty="0"/>
          </a:p>
          <a:p>
            <a:pPr indent="0" marL="0">
              <a:lnSpc>
                <a:spcPct val="114000"/>
              </a:lnSpc>
              <a:spcAft>
                <a:spcPts val="1000"/>
              </a:spcAft>
              <a:buNone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2.  对照骨架自查：不是抄它，是找差异 —— 想想它为什么那样写。</a:t>
            </a:r>
            <a:endParaRPr lang="en-US" sz="1350" dirty="0"/>
          </a:p>
          <a:p>
            <a:pPr indent="0" marL="0">
              <a:lnSpc>
                <a:spcPct val="114000"/>
              </a:lnSpc>
              <a:spcAft>
                <a:spcPts val="1000"/>
              </a:spcAft>
              <a:buNone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3.  闭卷完成 10 题阶段测试，对照备注答案自评并记录到 week1_test.md。</a:t>
            </a:r>
            <a:endParaRPr lang="en-US" sz="1350" dirty="0"/>
          </a:p>
          <a:p>
            <a:pPr indent="0" marL="0">
              <a:lnSpc>
                <a:spcPct val="114000"/>
              </a:lnSpc>
              <a:spcAft>
                <a:spcPts val="1000"/>
              </a:spcAft>
              <a:buNone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4.  归档：确认 D:\bootcamp\day001 ~ day007 文件齐全，文件头注释完整。</a:t>
            </a:r>
            <a:endParaRPr lang="en-US" sz="1350" dirty="0"/>
          </a:p>
          <a:p>
            <a:pPr indent="0" marL="0">
              <a:lnSpc>
                <a:spcPct val="114000"/>
              </a:lnSpc>
              <a:spcAft>
                <a:spcPts val="1000"/>
              </a:spcAft>
              <a:buNone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5.  复盘三问写进 week1_review.md：本周最难的知识？最有成就感的瞬间？下周最想补的漏洞？</a:t>
            </a:r>
            <a:endParaRPr lang="en-US" sz="1350" dirty="0"/>
          </a:p>
        </p:txBody>
      </p:sp>
      <p:sp>
        <p:nvSpPr>
          <p:cNvPr id="11" name="Text 9"/>
          <p:cNvSpPr/>
          <p:nvPr/>
        </p:nvSpPr>
        <p:spPr>
          <a:xfrm>
            <a:off x="548640" y="5532120"/>
            <a:ext cx="1463040" cy="3657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35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完成标准：</a:t>
            </a:r>
            <a:endParaRPr lang="en-US" sz="1350" dirty="0"/>
          </a:p>
        </p:txBody>
      </p:sp>
      <p:sp>
        <p:nvSpPr>
          <p:cNvPr id="12" name="Text 10"/>
          <p:cNvSpPr/>
          <p:nvPr/>
        </p:nvSpPr>
        <p:spPr>
          <a:xfrm>
            <a:off x="2011680" y="5532120"/>
            <a:ext cx="9631375" cy="82296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buNone/>
            </a:pPr>
            <a:r>
              <a:rPr lang="en-US" sz="1250" b="1" dirty="0">
                <a:solidFill>
                  <a:srgbClr val="0891B2"/>
                </a:solidFill>
              </a:rPr>
              <a:t>☐  </a:t>
            </a:r>
            <a:pPr indent="0" marL="0">
              <a:lnSpc>
                <a:spcPct val="114000"/>
              </a:lnSpc>
              <a:spcAft>
                <a:spcPts val="400"/>
              </a:spcAft>
              <a:buNone/>
            </a:pPr>
            <a:r>
              <a:rPr lang="en-US" sz="1250" dirty="0">
                <a:solidFill>
                  <a:srgbClr val="334155"/>
                </a:solidFill>
              </a:rPr>
              <a:t>周项目未授权时零输出</a:t>
            </a:r>
            <a:endParaRPr lang="en-US" sz="1250" dirty="0"/>
          </a:p>
          <a:p>
            <a:pPr indent="0" marL="0">
              <a:buNone/>
            </a:pPr>
            <a:r>
              <a:rPr lang="en-US" sz="1250" b="1" dirty="0">
                <a:solidFill>
                  <a:srgbClr val="0891B2"/>
                </a:solidFill>
              </a:rPr>
              <a:t>☐  </a:t>
            </a:r>
            <a:pPr indent="0" marL="0">
              <a:lnSpc>
                <a:spcPct val="114000"/>
              </a:lnSpc>
              <a:spcAft>
                <a:spcPts val="400"/>
              </a:spcAft>
              <a:buNone/>
            </a:pPr>
            <a:r>
              <a:rPr lang="en-US" sz="1250" dirty="0">
                <a:solidFill>
                  <a:srgbClr val="334155"/>
                </a:solidFill>
              </a:rPr>
              <a:t>20+ 行组合输出与统计正确</a:t>
            </a:r>
            <a:endParaRPr lang="en-US" sz="1250" dirty="0"/>
          </a:p>
          <a:p>
            <a:pPr indent="0" marL="0">
              <a:buNone/>
            </a:pPr>
            <a:r>
              <a:rPr lang="en-US" sz="1250" b="1" dirty="0">
                <a:solidFill>
                  <a:srgbClr val="0891B2"/>
                </a:solidFill>
              </a:rPr>
              <a:t>☐  </a:t>
            </a:r>
            <a:pPr indent="0" marL="0">
              <a:lnSpc>
                <a:spcPct val="114000"/>
              </a:lnSpc>
              <a:spcAft>
                <a:spcPts val="400"/>
              </a:spcAft>
              <a:buNone/>
            </a:pPr>
            <a:r>
              <a:rPr lang="en-US" sz="1250" dirty="0">
                <a:solidFill>
                  <a:srgbClr val="334155"/>
                </a:solidFill>
              </a:rPr>
              <a:t>测试自评 ≥ 6 题并写明错题原因</a:t>
            </a:r>
            <a:endParaRPr lang="en-US" sz="1250" dirty="0"/>
          </a:p>
          <a:p>
            <a:pPr indent="0" marL="0">
              <a:buNone/>
            </a:pPr>
            <a:r>
              <a:rPr lang="en-US" sz="1250" b="1" dirty="0">
                <a:solidFill>
                  <a:srgbClr val="0891B2"/>
                </a:solidFill>
              </a:rPr>
              <a:t>☐  </a:t>
            </a:r>
            <a:pPr indent="0" marL="0">
              <a:lnSpc>
                <a:spcPct val="114000"/>
              </a:lnSpc>
              <a:spcAft>
                <a:spcPts val="400"/>
              </a:spcAft>
              <a:buNone/>
            </a:pPr>
            <a:r>
              <a:rPr lang="en-US" sz="1250" dirty="0">
                <a:solidFill>
                  <a:srgbClr val="334155"/>
                </a:solidFill>
              </a:rPr>
              <a:t>week1_review.md 完成三问</a:t>
            </a:r>
            <a:endParaRPr lang="en-US" sz="1250" dirty="0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7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548640" y="384048"/>
            <a:ext cx="82296" cy="676656"/>
          </a:xfrm>
          <a:prstGeom prst="rect">
            <a:avLst/>
          </a:prstGeom>
          <a:solidFill>
            <a:srgbClr val="6D28D9"/>
          </a:solidFill>
          <a:ln/>
        </p:spPr>
      </p:sp>
      <p:sp>
        <p:nvSpPr>
          <p:cNvPr id="3" name="Text 1"/>
          <p:cNvSpPr/>
          <p:nvPr/>
        </p:nvSpPr>
        <p:spPr>
          <a:xfrm>
            <a:off x="749808" y="347472"/>
            <a:ext cx="108813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spc="200" kern="0" dirty="0">
                <a:solidFill>
                  <a:srgbClr val="6D28D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 007 · PRACTICE</a:t>
            </a:r>
            <a:endParaRPr lang="en-US" sz="1200" dirty="0"/>
          </a:p>
        </p:txBody>
      </p:sp>
      <p:sp>
        <p:nvSpPr>
          <p:cNvPr id="4" name="Text 2"/>
          <p:cNvSpPr/>
          <p:nvPr/>
        </p:nvSpPr>
        <p:spPr>
          <a:xfrm>
            <a:off x="749808" y="621792"/>
            <a:ext cx="1088136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4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练习题（30 分钟，先自己想再看提示）</a:t>
            </a:r>
            <a:endParaRPr lang="en-US" sz="2400" dirty="0"/>
          </a:p>
        </p:txBody>
      </p:sp>
      <p:sp>
        <p:nvSpPr>
          <p:cNvPr id="5" name="Shape 3"/>
          <p:cNvSpPr/>
          <p:nvPr/>
        </p:nvSpPr>
        <p:spPr>
          <a:xfrm>
            <a:off x="548640" y="1298448"/>
            <a:ext cx="11094415" cy="0"/>
          </a:xfrm>
          <a:prstGeom prst="line">
            <a:avLst/>
          </a:prstGeom>
          <a:noFill/>
          <a:ln w="12700">
            <a:solidFill>
              <a:srgbClr val="E2E8F0"/>
            </a:solidFill>
            <a:prstDash val="solid"/>
          </a:ln>
        </p:spPr>
      </p:sp>
      <p:sp>
        <p:nvSpPr>
          <p:cNvPr id="6" name="Text 4"/>
          <p:cNvSpPr/>
          <p:nvPr/>
        </p:nvSpPr>
        <p:spPr>
          <a:xfrm>
            <a:off x="548640" y="6483096"/>
            <a:ext cx="96012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0基础计算机与网络安全工程师训练营 V1.0 · 第一阶段 Python · Day 007</a:t>
            </a:r>
            <a:endParaRPr lang="en-US" sz="900" dirty="0"/>
          </a:p>
        </p:txBody>
      </p:sp>
      <p:sp>
        <p:nvSpPr>
          <p:cNvPr id="7" name="Text 5"/>
          <p:cNvSpPr/>
          <p:nvPr/>
        </p:nvSpPr>
        <p:spPr>
          <a:xfrm>
            <a:off x="11292840" y="6483096"/>
            <a:ext cx="347472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7</a:t>
            </a:r>
            <a:endParaRPr lang="en-US" sz="900" dirty="0"/>
          </a:p>
        </p:txBody>
      </p:sp>
      <p:sp>
        <p:nvSpPr>
          <p:cNvPr id="8" name="Text 6"/>
          <p:cNvSpPr/>
          <p:nvPr/>
        </p:nvSpPr>
        <p:spPr>
          <a:xfrm>
            <a:off x="548640" y="1554480"/>
            <a:ext cx="11094415" cy="448056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buNone/>
            </a:pPr>
            <a:r>
              <a:rPr lang="en-US" sz="1350" b="1" dirty="0">
                <a:solidFill>
                  <a:srgbClr val="6D28D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1.  </a:t>
            </a:r>
            <a:pPr indent="0" marL="0">
              <a:lnSpc>
                <a:spcPct val="115000"/>
              </a:lnSpc>
              <a:spcAft>
                <a:spcPts val="200"/>
              </a:spcAft>
              <a:buNone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周项目里为什么 authorized 检查要放在最外层而不是循环里？</a:t>
            </a:r>
            <a:endParaRPr lang="en-US" sz="1350" dirty="0"/>
          </a:p>
          <a:p>
            <a:pPr indent="0" marL="0">
              <a:spcAft>
                <a:spcPts val="600"/>
              </a:spcAft>
              <a:buNone/>
            </a:pPr>
            <a:r>
              <a:rPr lang="en-US" sz="600" dirty="0">
                <a:solidFill>
                  <a:srgbClr val="00000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 </a:t>
            </a:r>
            <a:endParaRPr lang="en-US" sz="1350" dirty="0"/>
          </a:p>
          <a:p>
            <a:pPr indent="0" marL="0">
              <a:buNone/>
            </a:pPr>
            <a:r>
              <a:rPr lang="en-US" sz="1350" b="1" dirty="0">
                <a:solidFill>
                  <a:srgbClr val="6D28D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2.  </a:t>
            </a:r>
            <a:pPr indent="0" marL="0">
              <a:lnSpc>
                <a:spcPct val="115000"/>
              </a:lnSpc>
              <a:spcAft>
                <a:spcPts val="200"/>
              </a:spcAft>
              <a:buNone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high_risk += 1 这种计数器模式还可以用在哪？</a:t>
            </a:r>
            <a:endParaRPr lang="en-US" sz="1350" dirty="0"/>
          </a:p>
          <a:p>
            <a:pPr indent="0" marL="0">
              <a:spcAft>
                <a:spcPts val="600"/>
              </a:spcAft>
              <a:buNone/>
            </a:pPr>
            <a:r>
              <a:rPr lang="en-US" sz="600" dirty="0">
                <a:solidFill>
                  <a:srgbClr val="00000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 </a:t>
            </a:r>
            <a:endParaRPr lang="en-US" sz="1350" dirty="0"/>
          </a:p>
          <a:p>
            <a:pPr indent="0" marL="0">
              <a:buNone/>
            </a:pPr>
            <a:r>
              <a:rPr lang="en-US" sz="1350" b="1" dirty="0">
                <a:solidFill>
                  <a:srgbClr val="6D28D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3.  </a:t>
            </a:r>
            <a:pPr indent="0" marL="0">
              <a:lnSpc>
                <a:spcPct val="115000"/>
              </a:lnSpc>
              <a:spcAft>
                <a:spcPts val="200"/>
              </a:spcAft>
              <a:buNone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如果 targets 里混入空字符串 ""，程序会怎样？怎么防？</a:t>
            </a:r>
            <a:endParaRPr lang="en-US" sz="1350" dirty="0"/>
          </a:p>
          <a:p>
            <a:pPr indent="0" marL="0">
              <a:spcAft>
                <a:spcPts val="600"/>
              </a:spcAft>
              <a:buNone/>
            </a:pPr>
            <a:r>
              <a:rPr lang="en-US" sz="600" dirty="0">
                <a:solidFill>
                  <a:srgbClr val="00000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 </a:t>
            </a:r>
            <a:endParaRPr lang="en-US" sz="1350" dirty="0"/>
          </a:p>
          <a:p>
            <a:pPr indent="0" marL="0">
              <a:buNone/>
            </a:pPr>
            <a:r>
              <a:rPr lang="en-US" sz="1350" b="1" dirty="0">
                <a:solidFill>
                  <a:srgbClr val="6D28D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4.  </a:t>
            </a:r>
            <a:pPr indent="0" marL="0">
              <a:lnSpc>
                <a:spcPct val="115000"/>
              </a:lnSpc>
              <a:spcAft>
                <a:spcPts val="200"/>
              </a:spcAft>
              <a:buNone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你的项目用了哪些“Day”？说出至少 4 个对应关系。</a:t>
            </a:r>
            <a:endParaRPr lang="en-US" sz="1350" dirty="0"/>
          </a:p>
          <a:p>
            <a:pPr indent="0" marL="0">
              <a:spcAft>
                <a:spcPts val="600"/>
              </a:spcAft>
              <a:buNone/>
            </a:pPr>
            <a:r>
              <a:rPr lang="en-US" sz="600" dirty="0">
                <a:solidFill>
                  <a:srgbClr val="00000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 </a:t>
            </a:r>
            <a:endParaRPr lang="en-US" sz="1350" dirty="0"/>
          </a:p>
          <a:p>
            <a:pPr indent="0" marL="0">
              <a:buNone/>
            </a:pPr>
            <a:r>
              <a:rPr lang="en-US" sz="1350" b="1" dirty="0">
                <a:solidFill>
                  <a:srgbClr val="6D28D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5.  </a:t>
            </a:r>
            <a:pPr indent="0" marL="0">
              <a:lnSpc>
                <a:spcPct val="115000"/>
              </a:lnSpc>
              <a:spcAft>
                <a:spcPts val="200"/>
              </a:spcAft>
              <a:buNone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阶段测试 ≤5 题的正确做法是什么？</a:t>
            </a:r>
            <a:endParaRPr lang="en-US" sz="1350" dirty="0"/>
          </a:p>
          <a:p>
            <a:pPr indent="0" marL="0">
              <a:spcAft>
                <a:spcPts val="600"/>
              </a:spcAft>
              <a:buNone/>
            </a:pPr>
            <a:r>
              <a:rPr lang="en-US" sz="600" dirty="0">
                <a:solidFill>
                  <a:srgbClr val="00000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 </a:t>
            </a:r>
            <a:endParaRPr lang="en-US" sz="1350" dirty="0"/>
          </a:p>
        </p:txBody>
      </p:sp>
      <p:sp>
        <p:nvSpPr>
          <p:cNvPr id="9" name="Text 7"/>
          <p:cNvSpPr/>
          <p:nvPr/>
        </p:nvSpPr>
        <p:spPr>
          <a:xfrm>
            <a:off x="548640" y="6080760"/>
            <a:ext cx="11094415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150" i="1" dirty="0">
                <a:solidFill>
                  <a:srgbClr val="64748B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做完对答案：答案在本页 PPT 备注里（视图 → 备注）。</a:t>
            </a:r>
            <a:endParaRPr lang="en-US" sz="1150" dirty="0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8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548640" y="384048"/>
            <a:ext cx="82296" cy="676656"/>
          </a:xfrm>
          <a:prstGeom prst="rect">
            <a:avLst/>
          </a:prstGeom>
          <a:solidFill>
            <a:srgbClr val="1D4ED8"/>
          </a:solidFill>
          <a:ln/>
        </p:spPr>
      </p:sp>
      <p:sp>
        <p:nvSpPr>
          <p:cNvPr id="3" name="Text 1"/>
          <p:cNvSpPr/>
          <p:nvPr/>
        </p:nvSpPr>
        <p:spPr>
          <a:xfrm>
            <a:off x="749808" y="347472"/>
            <a:ext cx="108813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spc="200" kern="0" dirty="0">
                <a:solidFill>
                  <a:srgbClr val="1D4ED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 007 · HOMEWORK</a:t>
            </a:r>
            <a:endParaRPr lang="en-US" sz="1200" dirty="0"/>
          </a:p>
        </p:txBody>
      </p:sp>
      <p:sp>
        <p:nvSpPr>
          <p:cNvPr id="4" name="Text 2"/>
          <p:cNvSpPr/>
          <p:nvPr/>
        </p:nvSpPr>
        <p:spPr>
          <a:xfrm>
            <a:off x="749808" y="621792"/>
            <a:ext cx="1088136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4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今日作业（写进你的练习文件夹）</a:t>
            </a:r>
            <a:endParaRPr lang="en-US" sz="2400" dirty="0"/>
          </a:p>
        </p:txBody>
      </p:sp>
      <p:sp>
        <p:nvSpPr>
          <p:cNvPr id="5" name="Shape 3"/>
          <p:cNvSpPr/>
          <p:nvPr/>
        </p:nvSpPr>
        <p:spPr>
          <a:xfrm>
            <a:off x="548640" y="1298448"/>
            <a:ext cx="11094415" cy="0"/>
          </a:xfrm>
          <a:prstGeom prst="line">
            <a:avLst/>
          </a:prstGeom>
          <a:noFill/>
          <a:ln w="12700">
            <a:solidFill>
              <a:srgbClr val="E2E8F0"/>
            </a:solidFill>
            <a:prstDash val="solid"/>
          </a:ln>
        </p:spPr>
      </p:sp>
      <p:sp>
        <p:nvSpPr>
          <p:cNvPr id="6" name="Text 4"/>
          <p:cNvSpPr/>
          <p:nvPr/>
        </p:nvSpPr>
        <p:spPr>
          <a:xfrm>
            <a:off x="548640" y="6483096"/>
            <a:ext cx="96012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0基础计算机与网络安全工程师训练营 V1.0 · 第一阶段 Python · Day 007</a:t>
            </a:r>
            <a:endParaRPr lang="en-US" sz="900" dirty="0"/>
          </a:p>
        </p:txBody>
      </p:sp>
      <p:sp>
        <p:nvSpPr>
          <p:cNvPr id="7" name="Text 5"/>
          <p:cNvSpPr/>
          <p:nvPr/>
        </p:nvSpPr>
        <p:spPr>
          <a:xfrm>
            <a:off x="11292840" y="6483096"/>
            <a:ext cx="347472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8</a:t>
            </a:r>
            <a:endParaRPr lang="en-US" sz="900" dirty="0"/>
          </a:p>
        </p:txBody>
      </p:sp>
      <p:sp>
        <p:nvSpPr>
          <p:cNvPr id="8" name="Text 6"/>
          <p:cNvSpPr/>
          <p:nvPr/>
        </p:nvSpPr>
        <p:spPr>
          <a:xfrm>
            <a:off x="548640" y="1645920"/>
            <a:ext cx="11094415" cy="475488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lnSpc>
                <a:spcPct val="114000"/>
              </a:lnSpc>
              <a:spcAft>
                <a:spcPts val="1000"/>
              </a:spcAft>
              <a:buNone/>
            </a:pPr>
            <a:r>
              <a:rPr lang="en-US" sz="14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1.  完善周项目：把输出对齐打磨到“表格级”（用 \t 对齐列）。</a:t>
            </a:r>
            <a:endParaRPr lang="en-US" sz="1400" dirty="0"/>
          </a:p>
          <a:p>
            <a:pPr indent="0" marL="0">
              <a:lnSpc>
                <a:spcPct val="114000"/>
              </a:lnSpc>
              <a:spcAft>
                <a:spcPts val="1000"/>
              </a:spcAft>
              <a:buNone/>
            </a:pPr>
            <a:r>
              <a:rPr lang="en-US" sz="14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2.  错题清零：把本周所有 errors.md 里的报错重读一遍，确认每一类都能自己复现和修复。</a:t>
            </a:r>
            <a:endParaRPr lang="en-US" sz="1400" dirty="0"/>
          </a:p>
          <a:p>
            <a:pPr indent="0" marL="0">
              <a:lnSpc>
                <a:spcPct val="114000"/>
              </a:lnSpc>
              <a:spcAft>
                <a:spcPts val="1000"/>
              </a:spcAft>
              <a:buNone/>
            </a:pPr>
            <a:r>
              <a:rPr lang="en-US" sz="14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3.  预习思考（不要求会）：如果要给每个 IP 记录“备注信息”（如“这是我的测试机”），一个 IP 配一句话 —— 列表存两个平行数组太笨了，有没有更好的容器？（Week 2：字典）</a:t>
            </a:r>
            <a:endParaRPr lang="en-US" sz="1400" dirty="0"/>
          </a:p>
        </p:txBody>
      </p:sp>
      <p:sp>
        <p:nvSpPr>
          <p:cNvPr id="9" name="Shape 7"/>
          <p:cNvSpPr/>
          <p:nvPr/>
        </p:nvSpPr>
        <p:spPr>
          <a:xfrm>
            <a:off x="548640" y="4480560"/>
            <a:ext cx="11094415" cy="1371600"/>
          </a:xfrm>
          <a:prstGeom prst="roundRect">
            <a:avLst>
              <a:gd name="adj" fmla="val 5333"/>
            </a:avLst>
          </a:prstGeom>
          <a:solidFill>
            <a:srgbClr val="F1F5F9"/>
          </a:solidFill>
          <a:ln w="12700">
            <a:solidFill>
              <a:srgbClr val="E2E8F0"/>
            </a:solidFill>
            <a:prstDash val="solid"/>
          </a:ln>
        </p:spPr>
      </p:sp>
      <p:sp>
        <p:nvSpPr>
          <p:cNvPr id="10" name="Text 8"/>
          <p:cNvSpPr/>
          <p:nvPr/>
        </p:nvSpPr>
        <p:spPr>
          <a:xfrm>
            <a:off x="749808" y="4617720"/>
            <a:ext cx="10692079" cy="109728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spcAft>
                <a:spcPts val="600"/>
              </a:spcAft>
              <a:buNone/>
            </a:pPr>
            <a:r>
              <a:rPr lang="en-US" sz="135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文件管理习惯（从今天开始保持）</a:t>
            </a:r>
            <a:endParaRPr lang="en-US" sz="1350" dirty="0"/>
          </a:p>
          <a:p>
            <a:pPr indent="0" marL="0">
              <a:lnSpc>
                <a:spcPct val="120000"/>
              </a:lnSpc>
              <a:buNone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所有代码放进 D:\bootcamp\day001 这样的日期文件夹；文件名用英文小写+下划线；每个文件第一行用 # 写注释说明用途。</a:t>
            </a:r>
            <a:endParaRPr lang="en-US" sz="1350" dirty="0"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9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548640" y="384048"/>
            <a:ext cx="82296" cy="676656"/>
          </a:xfrm>
          <a:prstGeom prst="rect">
            <a:avLst/>
          </a:prstGeom>
          <a:solidFill>
            <a:srgbClr val="DC2626"/>
          </a:solidFill>
          <a:ln/>
        </p:spPr>
      </p:sp>
      <p:sp>
        <p:nvSpPr>
          <p:cNvPr id="3" name="Text 1"/>
          <p:cNvSpPr/>
          <p:nvPr/>
        </p:nvSpPr>
        <p:spPr>
          <a:xfrm>
            <a:off x="749808" y="347472"/>
            <a:ext cx="108813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spc="200" kern="0" dirty="0">
                <a:solidFill>
                  <a:srgbClr val="DC2626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 007 · CHECK</a:t>
            </a:r>
            <a:endParaRPr lang="en-US" sz="1200" dirty="0"/>
          </a:p>
        </p:txBody>
      </p:sp>
      <p:sp>
        <p:nvSpPr>
          <p:cNvPr id="4" name="Text 2"/>
          <p:cNvSpPr/>
          <p:nvPr/>
        </p:nvSpPr>
        <p:spPr>
          <a:xfrm>
            <a:off x="749808" y="621792"/>
            <a:ext cx="1088136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4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今日验收 · 今天结束时你必须做到</a:t>
            </a:r>
            <a:endParaRPr lang="en-US" sz="2400" dirty="0"/>
          </a:p>
        </p:txBody>
      </p:sp>
      <p:sp>
        <p:nvSpPr>
          <p:cNvPr id="5" name="Shape 3"/>
          <p:cNvSpPr/>
          <p:nvPr/>
        </p:nvSpPr>
        <p:spPr>
          <a:xfrm>
            <a:off x="548640" y="1298448"/>
            <a:ext cx="11094415" cy="0"/>
          </a:xfrm>
          <a:prstGeom prst="line">
            <a:avLst/>
          </a:prstGeom>
          <a:noFill/>
          <a:ln w="12700">
            <a:solidFill>
              <a:srgbClr val="E2E8F0"/>
            </a:solidFill>
            <a:prstDash val="solid"/>
          </a:ln>
        </p:spPr>
      </p:sp>
      <p:sp>
        <p:nvSpPr>
          <p:cNvPr id="6" name="Text 4"/>
          <p:cNvSpPr/>
          <p:nvPr/>
        </p:nvSpPr>
        <p:spPr>
          <a:xfrm>
            <a:off x="548640" y="6483096"/>
            <a:ext cx="96012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0基础计算机与网络安全工程师训练营 V1.0 · 第一阶段 Python · Day 007</a:t>
            </a:r>
            <a:endParaRPr lang="en-US" sz="900" dirty="0"/>
          </a:p>
        </p:txBody>
      </p:sp>
      <p:sp>
        <p:nvSpPr>
          <p:cNvPr id="7" name="Text 5"/>
          <p:cNvSpPr/>
          <p:nvPr/>
        </p:nvSpPr>
        <p:spPr>
          <a:xfrm>
            <a:off x="11292840" y="6483096"/>
            <a:ext cx="347472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9</a:t>
            </a:r>
            <a:endParaRPr lang="en-US" sz="900" dirty="0"/>
          </a:p>
        </p:txBody>
      </p:sp>
      <p:sp>
        <p:nvSpPr>
          <p:cNvPr id="8" name="Text 6"/>
          <p:cNvSpPr/>
          <p:nvPr/>
        </p:nvSpPr>
        <p:spPr>
          <a:xfrm>
            <a:off x="548640" y="1517904"/>
            <a:ext cx="11094415" cy="274320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buNone/>
            </a:pPr>
            <a:r>
              <a:rPr lang="en-US" sz="1400" b="1" dirty="0">
                <a:solidFill>
                  <a:srgbClr val="0891B2"/>
                </a:solidFill>
              </a:rPr>
              <a:t>☐  </a:t>
            </a:r>
            <a:pPr indent="0" marL="0">
              <a:lnSpc>
                <a:spcPct val="114000"/>
              </a:lnSpc>
              <a:spcAft>
                <a:spcPts val="1100"/>
              </a:spcAft>
              <a:buNone/>
            </a:pPr>
            <a:r>
              <a:rPr lang="en-US" sz="1400" dirty="0">
                <a:solidFill>
                  <a:srgbClr val="334155"/>
                </a:solidFill>
              </a:rPr>
              <a:t>周项目独立跑通，逻辑与骨架等价（允许写法不同）</a:t>
            </a:r>
            <a:endParaRPr lang="en-US" sz="1400" dirty="0"/>
          </a:p>
          <a:p>
            <a:pPr indent="0" marL="0">
              <a:buNone/>
            </a:pPr>
            <a:r>
              <a:rPr lang="en-US" sz="1400" b="1" dirty="0">
                <a:solidFill>
                  <a:srgbClr val="0891B2"/>
                </a:solidFill>
              </a:rPr>
              <a:t>☐  </a:t>
            </a:r>
            <a:pPr indent="0" marL="0">
              <a:lnSpc>
                <a:spcPct val="114000"/>
              </a:lnSpc>
              <a:spcAft>
                <a:spcPts val="1100"/>
              </a:spcAft>
              <a:buNone/>
            </a:pPr>
            <a:r>
              <a:rPr lang="en-US" sz="1400" dirty="0">
                <a:solidFill>
                  <a:srgbClr val="334155"/>
                </a:solidFill>
              </a:rPr>
              <a:t>阶段测试 ≥ 6 题自评通过</a:t>
            </a:r>
            <a:endParaRPr lang="en-US" sz="1400" dirty="0"/>
          </a:p>
          <a:p>
            <a:pPr indent="0" marL="0">
              <a:buNone/>
            </a:pPr>
            <a:r>
              <a:rPr lang="en-US" sz="1400" b="1" dirty="0">
                <a:solidFill>
                  <a:srgbClr val="0891B2"/>
                </a:solidFill>
              </a:rPr>
              <a:t>☐  </a:t>
            </a:r>
            <a:pPr indent="0" marL="0">
              <a:lnSpc>
                <a:spcPct val="114000"/>
              </a:lnSpc>
              <a:spcAft>
                <a:spcPts val="1100"/>
              </a:spcAft>
              <a:buNone/>
            </a:pPr>
            <a:r>
              <a:rPr lang="en-US" sz="1400" dirty="0">
                <a:solidFill>
                  <a:srgbClr val="334155"/>
                </a:solidFill>
              </a:rPr>
              <a:t>D:\bootcamp 一周文件完整归档</a:t>
            </a:r>
            <a:endParaRPr lang="en-US" sz="1400" dirty="0"/>
          </a:p>
          <a:p>
            <a:pPr indent="0" marL="0">
              <a:buNone/>
            </a:pPr>
            <a:r>
              <a:rPr lang="en-US" sz="1400" b="1" dirty="0">
                <a:solidFill>
                  <a:srgbClr val="0891B2"/>
                </a:solidFill>
              </a:rPr>
              <a:t>☐  </a:t>
            </a:r>
            <a:pPr indent="0" marL="0">
              <a:lnSpc>
                <a:spcPct val="114000"/>
              </a:lnSpc>
              <a:spcAft>
                <a:spcPts val="1100"/>
              </a:spcAft>
              <a:buNone/>
            </a:pPr>
            <a:r>
              <a:rPr lang="en-US" sz="1400" dirty="0">
                <a:solidFill>
                  <a:srgbClr val="334155"/>
                </a:solidFill>
              </a:rPr>
              <a:t>能对着 week1_review.md 说出自己的强弱项</a:t>
            </a:r>
            <a:endParaRPr lang="en-US" sz="1400" dirty="0"/>
          </a:p>
        </p:txBody>
      </p:sp>
      <p:sp>
        <p:nvSpPr>
          <p:cNvPr id="9" name="Shape 7"/>
          <p:cNvSpPr/>
          <p:nvPr/>
        </p:nvSpPr>
        <p:spPr>
          <a:xfrm>
            <a:off x="548640" y="4343400"/>
            <a:ext cx="11094415" cy="0"/>
          </a:xfrm>
          <a:prstGeom prst="line">
            <a:avLst/>
          </a:prstGeom>
          <a:noFill/>
          <a:ln w="12700">
            <a:solidFill>
              <a:srgbClr val="E2E8F0"/>
            </a:solidFill>
            <a:prstDash val="solid"/>
          </a:ln>
        </p:spPr>
      </p:sp>
      <p:sp>
        <p:nvSpPr>
          <p:cNvPr id="10" name="Text 8"/>
          <p:cNvSpPr/>
          <p:nvPr/>
        </p:nvSpPr>
        <p:spPr>
          <a:xfrm>
            <a:off x="548640" y="4526280"/>
            <a:ext cx="11094415" cy="173736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spcAft>
                <a:spcPts val="400"/>
              </a:spcAft>
              <a:buNone/>
            </a:pPr>
            <a:r>
              <a:rPr lang="en-US" sz="1300" b="1" dirty="0">
                <a:solidFill>
                  <a:srgbClr val="0891B2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滚动复习（10 分钟）</a:t>
            </a:r>
            <a:endParaRPr lang="en-US" sz="1300" dirty="0"/>
          </a:p>
          <a:p>
            <a:pPr indent="0" marL="0">
              <a:lnSpc>
                <a:spcPct val="115000"/>
              </a:lnSpc>
              <a:spcAft>
                <a:spcPts val="1200"/>
              </a:spcAft>
              <a:buNone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本周全部：Day 001 环境 / Day 002 print / Day 003 变量类型 / Day 004 列表 / Day 005 循环 / Day 006 判断</a:t>
            </a:r>
            <a:endParaRPr lang="en-US" sz="1300" dirty="0"/>
          </a:p>
          <a:p>
            <a:pPr indent="0" marL="0">
              <a:spcAft>
                <a:spcPts val="400"/>
              </a:spcAft>
              <a:buNone/>
            </a:pPr>
            <a:r>
              <a:rPr lang="en-US" sz="1300" b="1" dirty="0">
                <a:solidFill>
                  <a:srgbClr val="05966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明天预告</a:t>
            </a:r>
            <a:endParaRPr lang="en-US" sz="1300" dirty="0"/>
          </a:p>
          <a:p>
            <a:pPr indent="0" marL="0">
              <a:buNone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Week 2 · Day 008 · 字符串深入：切片、常用方法与格式化 —— 处理文本是安全工具的日常。</a:t>
            </a:r>
            <a:endParaRPr lang="en-US" sz="1300" dirty="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0</Words>
  <Application>Microsoft Office PowerPoint</Application>
  <PresentationFormat>On-screen Show (16:9)</PresentationFormat>
  <Paragraphs>0</Paragraphs>
  <Slides>9</Slides>
  <Notes>9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9</vt:i4>
      </vt:variant>
    </vt:vector>
  </HeadingPairs>
  <TitlesOfParts>
    <vt:vector size="12" baseType="lpstr">
      <vt:lpstr>Arial</vt:lpstr>
      <vt:lpstr>Calibri</vt:lpstr>
      <vt:lpstr>Office Theme</vt:lpstr>
      <vt:lpstr>Slide 1</vt:lpstr>
      <vt:lpstr>Slide 2</vt:lpstr>
      <vt:lpstr>Slide 3</vt:lpstr>
      <vt:lpstr>Slide 4</vt:lpstr>
      <vt:lpstr>Slide 5</vt:lpstr>
      <vt:lpstr>Slide 6</vt:lpstr>
      <vt:lpstr>Slide 7</vt:lpstr>
      <vt:lpstr>Slide 8</vt:lpstr>
      <vt:lpstr>Slide 9</vt:lpstr>
    </vt:vector>
  </TitlesOfParts>
  <Company>Bootcamp V1.0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Day 007 · 周项目与复盘：第一个完整作品</dc:title>
  <dc:subject>Day 007 · 周项目与复盘：第一个完整作品</dc:subject>
  <dc:creator>0基础计算机与网络安全工程师训练营</dc:creator>
  <cp:lastModifiedBy>0基础计算机与网络安全工程师训练营</cp:lastModifiedBy>
  <cp:revision>1</cp:revision>
  <dcterms:created xsi:type="dcterms:W3CDTF">2026-09-09T23:14:10Z</dcterms:created>
  <dcterms:modified xsi:type="dcterms:W3CDTF">2026-09-09T23:14:10Z</dcterms:modified>
</cp:coreProperties>
</file>