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【练习题答案】
1. CPU 最快（内存为它供数）；断电后内存数据消失，硬盘保留。
2. 电路只有通电/断电两种稳定状态，0/1 最容易物理实现且抗干扰。
3. 按序排列的指令清单；解释器/编译器把代码翻译成 CPU 认识的 0/1 机器码。
4. 命令行输入 python 提示“不是内部或外部命令” —— 系统不知道去哪找 python.exe。
5. 代码语法问题，解释器读不懂，改代码即可。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645920"/>
            <a:ext cx="5120640" cy="512064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371600" y="4846320"/>
            <a:ext cx="3474720" cy="347472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44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001</a:t>
            </a:r>
            <a:endParaRPr lang="en-US" sz="44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计算机到底是什么 + 搭好开发环境</a:t>
            </a:r>
            <a:endParaRPr lang="en-US" sz="4400" dirty="0"/>
          </a:p>
          <a:p>
            <a:pPr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第一阶段 Python · 第一周 · 与计算机的第一次对话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548640" y="4480560"/>
            <a:ext cx="210312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4480560"/>
            <a:ext cx="2103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阶段一 · Python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880360" y="4480560"/>
            <a:ext cx="182880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880360" y="4480560"/>
            <a:ext cx="18288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预计 约 2 小时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937760" y="4480560"/>
            <a:ext cx="329184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37760" y="4480560"/>
            <a:ext cx="3291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理论30 + 实操60 + 练习30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58064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打开这页 PPT，今天的学习就开始了。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001 · HOMEWORK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今日作业（写进你的练习文件夹）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645920"/>
            <a:ext cx="11094415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建立 D:\bootcamp\day001，写 intro.py：打印姓名、日期、一句学安全的目标。</a:t>
            </a:r>
            <a:endParaRPr lang="en-US" sz="140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制造 3 种不同报错（少引号 / 少括号 / print 拼错），记录到 errors.txt 并各写一句原因。</a:t>
            </a:r>
            <a:endParaRPr lang="en-US" sz="140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思考题：用你自己的话给“操作系统”打一个比方，写一句话放进 intro.py 的注释里。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4480560"/>
            <a:ext cx="11094415" cy="1371600"/>
          </a:xfrm>
          <a:prstGeom prst="roundRect">
            <a:avLst>
              <a:gd name="adj" fmla="val 5333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4617720"/>
            <a:ext cx="10692079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3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文件管理习惯（从今天开始保持）</a:t>
            </a:r>
            <a:endParaRPr lang="en-US" sz="13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所有代码放进 D:\bootcamp\day001 这样的日期文件夹；文件名用英文小写+下划线；每个文件第一行用 # 写注释说明用途。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001 · CHECK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今日验收 · 今天结束时你必须做到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517904"/>
            <a:ext cx="11094415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不看 PPT 能说出五大部件各自干什么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内存与硬盘的区别能一句话讲清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python --version 输出正常，第一个程序跑通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亲眼见过并读懂 3 种报错的最后一行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4343400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4526280"/>
            <a:ext cx="1109441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滚动复习（10 分钟）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今天是第一天，无旧知识。早点休息。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明天预告</a:t>
            </a:r>
            <a:endParaRPr lang="en-US" sz="1300" dirty="0"/>
          </a:p>
          <a:p>
            <a:pPr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002 · 程序是怎么运行的：print 深入、转义字符与注释。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001 · GOAL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今天学什么 · 为什么学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5364328" cy="4663440"/>
          </a:xfrm>
          <a:prstGeom prst="roundRect">
            <a:avLst>
              <a:gd name="adj" fmla="val 1569"/>
            </a:avLst>
          </a:prstGeom>
          <a:solidFill>
            <a:srgbClr val="ECFEFF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91640"/>
            <a:ext cx="490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今天学什么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77240" y="2148840"/>
            <a:ext cx="4907128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能用自己的话说出计算机由哪几大部分组成，各自负责什么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理解“程序”到底是什么：一份交给 CPU 执行的指令清单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搞懂内存和硬盘的区别 —— 这是以后理解一切系统知识的地基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亲手装好 Python 3 和 VS Code，并运行你的第一个程序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学会看懂“报错信息”：从今天起它是你的朋友，不是敌人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78728" y="1517904"/>
            <a:ext cx="5364328" cy="4663440"/>
          </a:xfrm>
          <a:prstGeom prst="roundRect">
            <a:avLst>
              <a:gd name="adj" fmla="val 1569"/>
            </a:avLst>
          </a:prstGeom>
          <a:solidFill>
            <a:srgbClr val="FFFBEB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07328" y="1691640"/>
            <a:ext cx="490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为什么学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07328" y="2148840"/>
            <a:ext cx="4907128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学安全的前提是懂计算机：不知道机器怎么工作，就永远只能当工具的搬运工。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开发环境是一切学习的起点 —— 今天不装好，后面每天都卡在第一步。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报错是程序跟你说话的方式。第一天就学会听它说话，后面少走 90% 的弯路。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001 · CONCEPT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计算机的身体：五大部件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0F2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85216" y="1517904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输入设备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键盘 / 鼠标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121076" y="1737360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11" name="Shape 9"/>
          <p:cNvSpPr/>
          <p:nvPr/>
        </p:nvSpPr>
        <p:spPr>
          <a:xfrm>
            <a:off x="3395396" y="1517904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FEF3C7"/>
          </a:solidFill>
          <a:ln w="15240">
            <a:solidFill>
              <a:srgbClr val="F59E0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31972" y="1517904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内存 RAM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正在干活的舞台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967832" y="1737360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14" name="Shape 12"/>
          <p:cNvSpPr/>
          <p:nvPr/>
        </p:nvSpPr>
        <p:spPr>
          <a:xfrm>
            <a:off x="6242152" y="1517904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FEE2E2"/>
          </a:solidFill>
          <a:ln w="15240">
            <a:solidFill>
              <a:srgbClr val="EF44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78728" y="1517904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CPU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大脑 · 执行指令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814587" y="1737360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17" name="Shape 15"/>
          <p:cNvSpPr/>
          <p:nvPr/>
        </p:nvSpPr>
        <p:spPr>
          <a:xfrm>
            <a:off x="9088907" y="1517904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0F2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25483" y="1517904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输出设备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屏幕 / 音箱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306324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硬盘 SSD / HDD（仓库）：程序和文件长期住在这里，运行时才搬进内存。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48640" y="3611880"/>
            <a:ext cx="11094415" cy="2788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lnSpc>
                <a:spcPct val="114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做菜类比：CPU 是厨师，内存是操作台（快但小），硬盘是冰箱仓库（大但慢）。</a:t>
            </a:r>
            <a:endParaRPr lang="en-US" sz="1350" dirty="0"/>
          </a:p>
          <a:p>
            <a:pPr marL="127000" indent="-127000">
              <a:lnSpc>
                <a:spcPct val="114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为什么不全用内存？—— 贵，而且断电数据就丢。为什么不全用硬盘？—— 太慢，厨师等不起。</a:t>
            </a:r>
            <a:endParaRPr lang="en-US" sz="1350" dirty="0"/>
          </a:p>
          <a:p>
            <a:pPr marL="127000" indent="-127000">
              <a:lnSpc>
                <a:spcPct val="114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安全视角：内存里常留着“正在运行的秘密”（密码、密钥），所以内存安全是高级课题。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001 · CONCEPT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内存 vs 硬盘：一张表说清楚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94415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4480560"/>
                <a:gridCol w="4599432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对比项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内存 RAM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硬盘 SSD / HDD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速度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极快（纳秒级）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慢得多（微秒~毫秒级）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断电后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数据全部消失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数据安然无恙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用途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正在运行的程序与数据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长期存放文件与程序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典型容量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8 ~ 32 GB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512 GB ~ 2 TB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一句话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干活的地方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存东西的地方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548640" y="4480560"/>
            <a:ext cx="11094415" cy="960120"/>
          </a:xfrm>
          <a:prstGeom prst="roundRect">
            <a:avLst>
              <a:gd name="adj" fmla="val 6667"/>
            </a:avLst>
          </a:prstGeom>
          <a:solidFill>
            <a:srgbClr val="ECFEFF"/>
          </a:solidFill>
          <a:ln w="15240">
            <a:solidFill>
              <a:srgbClr val="6D28D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4590288"/>
            <a:ext cx="10728655" cy="7406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30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术语卡 · 操作系统</a:t>
            </a:r>
            <a:endParaRPr lang="en-US" sz="13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管理整台电脑的大管家：向上给程序提供服务，向下指挥硬件。Windows、Linux 都是操作系统 —— 本训练营第 4 个月起将主攻 Linux。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001 · CONCEPT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程序与二进制：CPU 只认识 0 和 1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194560" y="1463040"/>
            <a:ext cx="7802575" cy="548640"/>
          </a:xfrm>
          <a:prstGeom prst="roundRect">
            <a:avLst>
              <a:gd name="adj" fmla="val 13333"/>
            </a:avLst>
          </a:prstGeom>
          <a:solidFill>
            <a:srgbClr val="EDE9FE"/>
          </a:solidFill>
          <a:ln w="15240">
            <a:solidFill>
              <a:srgbClr val="8B5CF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86000" y="1463040"/>
            <a:ext cx="76196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应用程序：VS Code / 浏览器 / 你写的 Python 程序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013552" y="2057400"/>
            <a:ext cx="164592" cy="256032"/>
          </a:xfrm>
          <a:prstGeom prst="downArrow">
            <a:avLst/>
          </a:prstGeom>
          <a:solidFill>
            <a:srgbClr val="94A3B8"/>
          </a:solidFill>
          <a:ln/>
        </p:spPr>
      </p:sp>
      <p:sp>
        <p:nvSpPr>
          <p:cNvPr id="11" name="Shape 9"/>
          <p:cNvSpPr/>
          <p:nvPr/>
        </p:nvSpPr>
        <p:spPr>
          <a:xfrm>
            <a:off x="2194560" y="2359152"/>
            <a:ext cx="7802575" cy="548640"/>
          </a:xfrm>
          <a:prstGeom prst="roundRect">
            <a:avLst>
              <a:gd name="adj" fmla="val 13333"/>
            </a:avLst>
          </a:prstGeom>
          <a:solidFill>
            <a:srgbClr val="FEF3C7"/>
          </a:solidFill>
          <a:ln w="15240">
            <a:solidFill>
              <a:srgbClr val="F59E0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286000" y="2359152"/>
            <a:ext cx="76196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操作系统：Windows / Linux（大管家）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013552" y="2953512"/>
            <a:ext cx="164592" cy="256032"/>
          </a:xfrm>
          <a:prstGeom prst="downArrow">
            <a:avLst/>
          </a:prstGeom>
          <a:solidFill>
            <a:srgbClr val="94A3B8"/>
          </a:solidFill>
          <a:ln/>
        </p:spPr>
      </p:sp>
      <p:sp>
        <p:nvSpPr>
          <p:cNvPr id="14" name="Shape 12"/>
          <p:cNvSpPr/>
          <p:nvPr/>
        </p:nvSpPr>
        <p:spPr>
          <a:xfrm>
            <a:off x="2194560" y="3255264"/>
            <a:ext cx="7802575" cy="548640"/>
          </a:xfrm>
          <a:prstGeom prst="roundRect">
            <a:avLst>
              <a:gd name="adj" fmla="val 13333"/>
            </a:avLst>
          </a:prstGeom>
          <a:solidFill>
            <a:srgbClr val="FEE2E2"/>
          </a:solidFill>
          <a:ln w="15240">
            <a:solidFill>
              <a:srgbClr val="EF44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286000" y="3255264"/>
            <a:ext cx="76196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硬件：CPU / 内存 / 硬盘（只认 0 和 1）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4023360"/>
            <a:ext cx="11094415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lnSpc>
                <a:spcPct val="114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程序 = 按顺序排列的指令清单，CPU 一条一条执行。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机器码：CPU 能直接看懂的 0/1 指令，人类不直接书写。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你写的 Python 代码，由“解释器”翻译成机器指令再执行。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48640" y="5257800"/>
            <a:ext cx="11094415" cy="1005840"/>
          </a:xfrm>
          <a:prstGeom prst="roundRect">
            <a:avLst>
              <a:gd name="adj" fmla="val 6364"/>
            </a:avLst>
          </a:prstGeom>
          <a:solidFill>
            <a:srgbClr val="ECFEFF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5367528"/>
            <a:ext cx="10728655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术语卡 · 二进制</a:t>
            </a:r>
            <a:endParaRPr lang="en-US" sz="13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计算机用 0 和 1 表示一切 —— 因为电路只有“通电 / 断电”两种稳定状态。文字、图片、视频，底层全是 0/1 序列。第 11 个月学 C 和汇编时，你会天天和它们打交道。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001 · SETUP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搭环境：今天必须完成的 3 步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2331720"/>
          </a:xfrm>
          <a:prstGeom prst="roundRect">
            <a:avLst>
              <a:gd name="adj" fmla="val 3137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install-steps.txt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第 1 步 · 安装 Python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  python.org/downloads 下载 3.x 安装包 → 安装第一屏务必勾选 [Add Python to PATH]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第 2 步 · 安装 VS Code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  code.visualstudio.com 下载安装 → 左侧扩展商店 → 搜索并安装 "Python" 插件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第 3 步 · 验证安装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  按 Win + R → 输入 cmd 回车 → 在黑窗口输入：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python --version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看到 Python 3.x.x 字样 = 安装成功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48640" y="4023360"/>
            <a:ext cx="11094415" cy="2148840"/>
          </a:xfrm>
          <a:prstGeom prst="roundRect">
            <a:avLst>
              <a:gd name="adj" fmla="val 3404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" y="4133088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intro.py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749808" y="4425696"/>
            <a:ext cx="10692079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intro.py —— 我的第一行代码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print("Hello, Security!")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print("我的目标：18 个月成为网络安全工程师")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print(1 + 1)                  # print 里可以直接做算数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运行：在 cmd 或 VS Code 终端里输入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  python intro.py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B4530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001 · MINDSET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报错不可怕：它是程序在跟你说话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1600200"/>
          </a:xfrm>
          <a:prstGeom prst="roundRect">
            <a:avLst>
              <a:gd name="adj" fmla="val 4571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一次真实的报错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Traceback (most recent call last):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File "intro.py", line 2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print("Hello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^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SyntaxError: unterminated string literal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8640" y="3383280"/>
            <a:ext cx="11094415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看最后一行：错误类型（SyntaxError = 语法错误，写法不对）。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看 File 行：哪个文件、第几行出错。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看 ^ 指的位置：问题就在附近 —— 少引号、少括号、少冒号最常见。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复制英文报错去搜索 —— 90% 的新手问题都有现成答案。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48640" y="5440680"/>
            <a:ext cx="11094415" cy="914400"/>
          </a:xfrm>
          <a:prstGeom prst="roundRect">
            <a:avLst>
              <a:gd name="adj" fmla="val 7000"/>
            </a:avLst>
          </a:prstGeom>
          <a:solidFill>
            <a:srgbClr val="ECFEFF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5550408"/>
            <a:ext cx="10728655" cy="6949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术语卡 · PATH</a:t>
            </a:r>
            <a:endParaRPr lang="en-US" sz="13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PATH 是系统找程序的“地址簿”。勾选 Add Python to PATH 后，你在任何文件夹输入 python，系统都知道去哪里找它。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001 · LAB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动手实验（今天最重要的 60 分钟）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481328"/>
            <a:ext cx="11094415" cy="777240"/>
          </a:xfrm>
          <a:prstGeom prst="roundRect">
            <a:avLst>
              <a:gd name="adj" fmla="val 9412"/>
            </a:avLst>
          </a:prstGeom>
          <a:solidFill>
            <a:srgbClr val="ECFDF5"/>
          </a:solidFill>
          <a:ln w="15240">
            <a:solidFill>
              <a:srgbClr val="05966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554480"/>
            <a:ext cx="1069207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实验目标   </a:t>
            </a:r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从零装好 Python 与 VS Code，运行第一个程序，并亲手制造 3 次报错。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48640" y="2514600"/>
            <a:ext cx="11094415" cy="3886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安装 Python（务必勾选 Add Python to PATH），再安装 VS Code 与 Python 插件。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命令行运行 python --version，确认看到版本号。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建立 D:\bootcamp\day001 文件夹，新建 intro.py 并运行成功。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故意改坏两次：删掉一个引号运行一次；把 print 改成大写 Print 运行一次。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把两次报错的最后一行抄进 errors.txt，各写一句“错在哪”。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48640" y="553212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完成标准：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2011680" y="5532120"/>
            <a:ext cx="963137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python --version 能输出 3.x 版本号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intro.py 运行出三行输出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errors.txt 记录了报错及原因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6D28D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001 ·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练习题（30 分钟，先自己想再看提示）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554480"/>
            <a:ext cx="11094415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CPU、内存、硬盘谁最快？断电后谁的数据会消失？</a:t>
            </a:r>
            <a:endParaRPr lang="en-US" sz="135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1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提示：回想“厨师 / 操作台 / 仓库”的类比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为什么计算机使用二进制而不是十进制？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“程序”的本质是什么？CPU 如何“读懂”它？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安装 Python 时漏勾 Add to PATH，会发生什么？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SyntaxError 是谁的错：硬件、系统、还是你写的代码？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48640" y="60807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做完对答案：答案在本页 PPT 备注里（视图 → 备注）。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Bootcamp V1.0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001 · 计算机到底是什么 + 搭好开发环境</dc:title>
  <dc:subject>Day 001 · 计算机到底是什么 + 搭好开发环境</dc:subject>
  <dc:creator>0基础计算机与网络安全工程师训练营</dc:creator>
  <cp:lastModifiedBy>0基础计算机与网络安全工程师训练营</cp:lastModifiedBy>
  <cp:revision>1</cp:revision>
  <dcterms:created xsi:type="dcterms:W3CDTF">2026-09-09T04:58:52Z</dcterms:created>
  <dcterms:modified xsi:type="dcterms:W3CDTF">2026-09-09T04:58:52Z</dcterms:modified>
</cp:coreProperties>
</file>