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mp3" ContentType="audio/mp3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notesMasterIdLst>
    <p:notesMasterId r:id="rId18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notesMaster" Target="notesMasters/notesMaster1.xml"/><Relationship Id="rId19" Type="http://schemas.openxmlformats.org/officeDocument/2006/relationships/presProps" Target="presProps.xml"/><Relationship Id="rId20" Type="http://schemas.openxmlformats.org/officeDocument/2006/relationships/viewProps" Target="viewProps.xml"/><Relationship Id="rId21" Type="http://schemas.openxmlformats.org/officeDocument/2006/relationships/theme" Target="theme/theme1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B —— 内存断电即失，硬盘保留。
2. C —— CPU 只认机器码；Python 代码由解释器翻译。
3. 命令行里输入 python 会提示“不是内部或外部命令”，因为系统不知道去哪找 python.exe。
4. C —— 语法错误，解释器读不懂你的写法。
5. 从第一天养成归档习惯：按天/周/月组织代码，后期项目多时能快速定位，这也是安全工程师的职业习惯。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CPU 最快（内存为它供数）；断电后内存数据消失，硬盘保留。
2. 电路只有通电/断电两种稳定状态，0/1 最容易物理实现且抗干扰。
3. 按序排列的指令清单；解释器/编译器把代码翻译成 CPU 认识的 0/1 机器码。
4. 命令行输入 python 提示“不是内部或外部命令” —— 系统不知道去哪找 python.exe。
5. 代码语法问题，解释器读不懂，改代码即可。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audio" Target="../media/media-1-1.mp3"/><Relationship Id="rId2" Type="http://schemas.microsoft.com/office/2007/relationships/media" Target="../media/media-1-1.mp3"/><Relationship Id="rId3" Type="http://schemas.openxmlformats.org/officeDocument/2006/relationships/image" Target="../media/image-1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audio" Target="../media/media-2-1.mp3"/><Relationship Id="rId2" Type="http://schemas.microsoft.com/office/2007/relationships/media" Target="../media/media-2-1.mp3"/><Relationship Id="rId3" Type="http://schemas.openxmlformats.org/officeDocument/2006/relationships/image" Target="../media/image-2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audio" Target="../media/media-3-1.mp3"/><Relationship Id="rId2" Type="http://schemas.microsoft.com/office/2007/relationships/media" Target="../media/media-3-1.mp3"/><Relationship Id="rId3" Type="http://schemas.openxmlformats.org/officeDocument/2006/relationships/image" Target="../media/image-3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audio" Target="../media/media-4-1.mp3"/><Relationship Id="rId2" Type="http://schemas.microsoft.com/office/2007/relationships/media" Target="../media/media-4-1.mp3"/><Relationship Id="rId3" Type="http://schemas.openxmlformats.org/officeDocument/2006/relationships/image" Target="../media/image-4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audio" Target="../media/media-5-1.mp3"/><Relationship Id="rId2" Type="http://schemas.microsoft.com/office/2007/relationships/media" Target="../media/media-5-1.mp3"/><Relationship Id="rId3" Type="http://schemas.openxmlformats.org/officeDocument/2006/relationships/image" Target="../media/image-5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audio" Target="../media/media-6-1.mp3"/><Relationship Id="rId2" Type="http://schemas.microsoft.com/office/2007/relationships/media" Target="../media/media-6-1.mp3"/><Relationship Id="rId3" Type="http://schemas.openxmlformats.org/officeDocument/2006/relationships/image" Target="../media/image-6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audio" Target="../media/media-7-1.mp3"/><Relationship Id="rId2" Type="http://schemas.microsoft.com/office/2007/relationships/media" Target="../media/media-7-1.mp3"/><Relationship Id="rId3" Type="http://schemas.openxmlformats.org/officeDocument/2006/relationships/image" Target="../media/image-7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audio" Target="../media/media-8-1.mp3"/><Relationship Id="rId2" Type="http://schemas.microsoft.com/office/2007/relationships/media" Target="../media/media-8-1.mp3"/><Relationship Id="rId3" Type="http://schemas.openxmlformats.org/officeDocument/2006/relationships/image" Target="../media/image-8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audio" Target="../media/media-9-1.mp3"/><Relationship Id="rId2" Type="http://schemas.microsoft.com/office/2007/relationships/media" Target="../media/media-9-1.mp3"/><Relationship Id="rId3" Type="http://schemas.openxmlformats.org/officeDocument/2006/relationships/image" Target="../media/image-9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audio" Target="../media/media-10-1.mp3"/><Relationship Id="rId2" Type="http://schemas.microsoft.com/office/2007/relationships/media" Target="../media/media-10-1.mp3"/><Relationship Id="rId3" Type="http://schemas.openxmlformats.org/officeDocument/2006/relationships/image" Target="../media/image-10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audio" Target="../media/media-11-1.mp3"/><Relationship Id="rId2" Type="http://schemas.microsoft.com/office/2007/relationships/media" Target="../media/media-11-1.mp3"/><Relationship Id="rId3" Type="http://schemas.openxmlformats.org/officeDocument/2006/relationships/image" Target="../media/image-11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audio" Target="../media/media-12-1.mp3"/><Relationship Id="rId2" Type="http://schemas.microsoft.com/office/2007/relationships/media" Target="../media/media-12-1.mp3"/><Relationship Id="rId3" Type="http://schemas.openxmlformats.org/officeDocument/2006/relationships/image" Target="../media/image-12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audio" Target="../media/media-13-1.mp3"/><Relationship Id="rId2" Type="http://schemas.microsoft.com/office/2007/relationships/media" Target="../media/media-13-1.mp3"/><Relationship Id="rId3" Type="http://schemas.openxmlformats.org/officeDocument/2006/relationships/image" Target="../media/image-13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audio" Target="../media/media-14-1.mp3"/><Relationship Id="rId2" Type="http://schemas.microsoft.com/office/2007/relationships/media" Target="../media/media-14-1.mp3"/><Relationship Id="rId3" Type="http://schemas.openxmlformats.org/officeDocument/2006/relationships/image" Target="../media/image-14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audio" Target="../media/media-15-1.mp3"/><Relationship Id="rId2" Type="http://schemas.microsoft.com/office/2007/relationships/media" Target="../media/media-15-1.mp3"/><Relationship Id="rId3" Type="http://schemas.openxmlformats.org/officeDocument/2006/relationships/image" Target="../media/image-15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audio" Target="../media/media-16-1.mp3"/><Relationship Id="rId2" Type="http://schemas.microsoft.com/office/2007/relationships/media" Target="../media/media-16-1.mp3"/><Relationship Id="rId3" Type="http://schemas.openxmlformats.org/officeDocument/2006/relationships/image" Target="../media/image-16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001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计算机到底是什么 + 搭好开发环境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第一阶段 Python · 第一周 · 与计算机的第一次对话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  <p:pic>
        <p:nvPicPr>
          <p:cNvPr id="3" name="Media 0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11384280" y="228600"/>
            <a:ext cx="502920" cy="50292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001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V1.0 · 第一阶段 Python · Day 001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能用自己的话说出计算机由哪几大部分组成，各自负责什么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理解“程序”到底是什么：一份交给 CPU 执行的指令清单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搞懂内存和硬盘的区别 —— 这是以后理解一切系统知识的地基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亲手装好 Python 3 和 VS Code，并运行你的第一个程序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学会看懂“报错信息”：从今天起它是你的朋友，不是敌人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建立学习习惯：文件夹结构、文件命名、每天验收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学安全的前提是懂计算机：不知道机器怎么工作，就永远只能当工具的搬运工。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开发环境是一切学习的起点 —— 今天不装好，后面每天都卡在第一步。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报错是程序跟你说话的方式。第一天就学会听它说话，后面少走 90% 的弯路。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习惯决定成败：从第一天起用规范的目录和命名，18 个月后你会感谢今天。</a:t>
            </a:r>
            <a:endParaRPr lang="en-US" sz="1300" dirty="0"/>
          </a:p>
        </p:txBody>
      </p:sp>
      <p:pic>
        <p:nvPicPr>
          <p:cNvPr id="3" name="Media 0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11384280" y="228600"/>
            <a:ext cx="502920" cy="50292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001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知识地图：这 18 个月要走的路，今天站在起点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V1.0 · 第一阶段 Python · Day 001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CFFA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第1~3月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Python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1901038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2175358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211934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第4~5月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Linux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3527755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3802075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3838651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第6~7月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网络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5154473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5428793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5465369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第8~10月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Web安全</a:t>
            </a:r>
            <a:endParaRPr lang="en-US" sz="1200" dirty="0"/>
          </a:p>
        </p:txBody>
      </p:sp>
      <p:sp>
        <p:nvSpPr>
          <p:cNvPr id="19" name="Shape 17"/>
          <p:cNvSpPr/>
          <p:nvPr/>
        </p:nvSpPr>
        <p:spPr>
          <a:xfrm>
            <a:off x="6781190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0" name="Shape 18"/>
          <p:cNvSpPr/>
          <p:nvPr/>
        </p:nvSpPr>
        <p:spPr>
          <a:xfrm>
            <a:off x="7055510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DE9FE"/>
          </a:solidFill>
          <a:ln w="15240">
            <a:solidFill>
              <a:srgbClr val="8B5CF6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7092086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第11~13月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C/汇编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8407908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3" name="Shape 21"/>
          <p:cNvSpPr/>
          <p:nvPr/>
        </p:nvSpPr>
        <p:spPr>
          <a:xfrm>
            <a:off x="8682228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DE9FE"/>
          </a:solidFill>
          <a:ln w="15240">
            <a:solidFill>
              <a:srgbClr val="8B5CF6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8718804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第14~15月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系统编程</a:t>
            </a:r>
            <a:endParaRPr lang="en-US" sz="1200" dirty="0"/>
          </a:p>
        </p:txBody>
      </p:sp>
      <p:sp>
        <p:nvSpPr>
          <p:cNvPr id="25" name="Shape 23"/>
          <p:cNvSpPr/>
          <p:nvPr/>
        </p:nvSpPr>
        <p:spPr>
          <a:xfrm>
            <a:off x="10034626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6" name="Shape 24"/>
          <p:cNvSpPr/>
          <p:nvPr/>
        </p:nvSpPr>
        <p:spPr>
          <a:xfrm>
            <a:off x="10308946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FEE2E2"/>
          </a:solidFill>
          <a:ln w="15240">
            <a:solidFill>
              <a:srgbClr val="EF4444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10345522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第16~18月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Rust/系统安全</a:t>
            </a:r>
            <a:endParaRPr lang="en-US" sz="1200" dirty="0"/>
          </a:p>
        </p:txBody>
      </p:sp>
      <p:sp>
        <p:nvSpPr>
          <p:cNvPr id="28" name="Text 26"/>
          <p:cNvSpPr/>
          <p:nvPr/>
        </p:nvSpPr>
        <p:spPr>
          <a:xfrm>
            <a:off x="548640" y="3108960"/>
            <a:ext cx="11094415" cy="3291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你现在在这里 → 第 1 个月第 1 天。前三个月全部围绕 Python：从会打印到能写网络工具。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今天的知识（硬件 / 程序 / 报错）是后面所有内容的“物理常识层”，缺了它后面全是空中楼阁。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每一天的 PPT 都有这张地图：随时知道自己在哪、要去哪。</a:t>
            </a:r>
            <a:endParaRPr lang="en-US" sz="1300" dirty="0"/>
          </a:p>
        </p:txBody>
      </p:sp>
      <p:sp>
        <p:nvSpPr>
          <p:cNvPr id="29" name="Shape 27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不求快：看到第 8~10 月的“Web安全”别急，那之前每个月都在给你打地基。</a:t>
            </a:r>
            <a:endParaRPr lang="en-US" sz="1250" dirty="0"/>
          </a:p>
        </p:txBody>
      </p:sp>
      <p:pic>
        <p:nvPicPr>
          <p:cNvPr id="3" name="Media 0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11384280" y="228600"/>
            <a:ext cx="502920" cy="502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001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计算机的身体：五大部件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V1.0 · 第一阶段 Python · Day 001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2554148" cy="621792"/>
          </a:xfrm>
          <a:prstGeom prst="roundRect">
            <a:avLst>
              <a:gd name="adj" fmla="val 11765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517904"/>
            <a:ext cx="2480996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输入设备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键盘 / 鼠标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3121076" y="17373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3395396" y="1517904"/>
            <a:ext cx="2554148" cy="621792"/>
          </a:xfrm>
          <a:prstGeom prst="roundRect">
            <a:avLst>
              <a:gd name="adj" fmla="val 11765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3431972" y="1517904"/>
            <a:ext cx="2480996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内存 RAM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正在干活的舞台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5967832" y="17373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6242152" y="1517904"/>
            <a:ext cx="2554148" cy="621792"/>
          </a:xfrm>
          <a:prstGeom prst="roundRect">
            <a:avLst>
              <a:gd name="adj" fmla="val 11765"/>
            </a:avLst>
          </a:prstGeom>
          <a:solidFill>
            <a:srgbClr val="FEE2E2"/>
          </a:solidFill>
          <a:ln w="15240">
            <a:solidFill>
              <a:srgbClr val="EF4444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278728" y="1517904"/>
            <a:ext cx="2480996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CPU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大脑 · 执行指令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8814587" y="17373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9088907" y="1517904"/>
            <a:ext cx="2554148" cy="621792"/>
          </a:xfrm>
          <a:prstGeom prst="roundRect">
            <a:avLst>
              <a:gd name="adj" fmla="val 11765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9125483" y="1517904"/>
            <a:ext cx="2480996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输出设备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屏幕 / 音箱</a:t>
            </a:r>
            <a:endParaRPr lang="en-US" sz="1200" dirty="0"/>
          </a:p>
        </p:txBody>
      </p:sp>
      <p:sp>
        <p:nvSpPr>
          <p:cNvPr id="19" name="Text 17"/>
          <p:cNvSpPr/>
          <p:nvPr/>
        </p:nvSpPr>
        <p:spPr>
          <a:xfrm>
            <a:off x="548640" y="30632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硬盘 SSD / HDD（仓库）：程序和文件长期住在这里，运行时才搬进内存。</a:t>
            </a:r>
            <a:endParaRPr lang="en-US" sz="1300" dirty="0"/>
          </a:p>
        </p:txBody>
      </p:sp>
      <p:sp>
        <p:nvSpPr>
          <p:cNvPr id="20" name="Text 18"/>
          <p:cNvSpPr/>
          <p:nvPr/>
        </p:nvSpPr>
        <p:spPr>
          <a:xfrm>
            <a:off x="548640" y="3611880"/>
            <a:ext cx="11094415" cy="2788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做菜类比：CPU 是厨师，内存是操作台（快但小），硬盘是冰箱仓库（大但慢）。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为什么不全用内存？—— 贵，而且断电数据就丢。为什么不全用硬盘？—— 太慢，厨师等不起。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你的每一次按键：键盘(输入) → CPU 处理 → 内存中转 → 屏幕显示(输出)，一秒内完成百万次。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安全视角：内存里常留着“正在运行的秘密”（密码、密钥），所以内存安全是高级课题。</a:t>
            </a:r>
            <a:endParaRPr lang="en-US" sz="1300" dirty="0"/>
          </a:p>
        </p:txBody>
      </p:sp>
      <p:pic>
        <p:nvPicPr>
          <p:cNvPr id="3" name="Media 0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11384280" y="228600"/>
            <a:ext cx="502920" cy="50292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001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内存 vs 硬盘：一张表说清楚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V1.0 · 第一阶段 Python · Day 001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graphicFrame>
        <p:nvGraphicFramePr>
          <p:cNvPr id="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2011680"/>
                <a:gridCol w="4480560"/>
                <a:gridCol w="4599432"/>
              </a:tblGrid>
              <a:tr h="45720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对比项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内存 RAM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硬盘 SSD / HDD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速度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极快（纳秒级）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慢得多（微秒~毫秒级）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断电后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数据全部消失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数据安然无恙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用途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正在运行的程序与数据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长期存放文件与程序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典型容量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8 ~ 32 GB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512 GB ~ 2 TB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一句话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干活的地方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存东西的地方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9" name="Shape 6"/>
          <p:cNvSpPr/>
          <p:nvPr/>
        </p:nvSpPr>
        <p:spPr>
          <a:xfrm>
            <a:off x="548640" y="448056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6D28D9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731520" y="459028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操作系统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管理整台电脑的大管家：向上给程序提供服务，向下指挥硬件。Windows、Linux 都是操作系统 —— 本训练营第 4 个月起将主攻 Linux。</a:t>
            </a:r>
            <a:endParaRPr lang="en-US" sz="1300" dirty="0"/>
          </a:p>
        </p:txBody>
      </p:sp>
      <p:pic>
        <p:nvPicPr>
          <p:cNvPr id="3" name="Media 0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11384280" y="228600"/>
            <a:ext cx="502920" cy="50292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001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程序与二进制：CPU 只认识 0 和 1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V1.0 · 第一阶段 Python · Day 001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2194560" y="1463040"/>
            <a:ext cx="7802575" cy="548640"/>
          </a:xfrm>
          <a:prstGeom prst="roundRect">
            <a:avLst>
              <a:gd name="adj" fmla="val 13333"/>
            </a:avLst>
          </a:prstGeom>
          <a:solidFill>
            <a:srgbClr val="EDE9FE"/>
          </a:solidFill>
          <a:ln w="15240">
            <a:solidFill>
              <a:srgbClr val="8B5CF6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2286000" y="1463040"/>
            <a:ext cx="7619695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应用程序：VS Code / 浏览器 / 你写的 Python 程序</a:t>
            </a:r>
            <a:endParaRPr lang="en-US" sz="1300" dirty="0"/>
          </a:p>
        </p:txBody>
      </p:sp>
      <p:sp>
        <p:nvSpPr>
          <p:cNvPr id="10" name="Shape 8"/>
          <p:cNvSpPr/>
          <p:nvPr/>
        </p:nvSpPr>
        <p:spPr>
          <a:xfrm>
            <a:off x="6013552" y="2057400"/>
            <a:ext cx="164592" cy="256032"/>
          </a:xfrm>
          <a:prstGeom prst="down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2194560" y="2359152"/>
            <a:ext cx="7802575" cy="548640"/>
          </a:xfrm>
          <a:prstGeom prst="roundRect">
            <a:avLst>
              <a:gd name="adj" fmla="val 13333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286000" y="2359152"/>
            <a:ext cx="7619695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操作系统：Windows / Linux（大管家）</a:t>
            </a:r>
            <a:endParaRPr lang="en-US" sz="1300" dirty="0"/>
          </a:p>
        </p:txBody>
      </p:sp>
      <p:sp>
        <p:nvSpPr>
          <p:cNvPr id="13" name="Shape 11"/>
          <p:cNvSpPr/>
          <p:nvPr/>
        </p:nvSpPr>
        <p:spPr>
          <a:xfrm>
            <a:off x="6013552" y="2953512"/>
            <a:ext cx="164592" cy="256032"/>
          </a:xfrm>
          <a:prstGeom prst="down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2194560" y="3255264"/>
            <a:ext cx="7802575" cy="548640"/>
          </a:xfrm>
          <a:prstGeom prst="roundRect">
            <a:avLst>
              <a:gd name="adj" fmla="val 13333"/>
            </a:avLst>
          </a:prstGeom>
          <a:solidFill>
            <a:srgbClr val="FEE2E2"/>
          </a:solidFill>
          <a:ln w="15240">
            <a:solidFill>
              <a:srgbClr val="EF4444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2286000" y="3255264"/>
            <a:ext cx="7619695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硬件：CPU / 内存 / 硬盘（只认 0 和 1）</a:t>
            </a:r>
            <a:endParaRPr lang="en-US" sz="1300" dirty="0"/>
          </a:p>
        </p:txBody>
      </p:sp>
      <p:sp>
        <p:nvSpPr>
          <p:cNvPr id="16" name="Text 14"/>
          <p:cNvSpPr/>
          <p:nvPr/>
        </p:nvSpPr>
        <p:spPr>
          <a:xfrm>
            <a:off x="548640" y="4023360"/>
            <a:ext cx="11094415" cy="23774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程序 = 按顺序排列的指令清单，CPU 一条一条执行。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机器码：CPU 能直接看懂的 0/1 指令，人类不直接书写。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你写的 Python 代码，由“解释器”翻译成机器指令再执行。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类比：菜谱(代码) → 厨师照着做(CPU 执行) → 菜(输出)。</a:t>
            </a:r>
            <a:endParaRPr lang="en-US" sz="1300" dirty="0"/>
          </a:p>
        </p:txBody>
      </p:sp>
      <p:sp>
        <p:nvSpPr>
          <p:cNvPr id="17" name="Shape 15"/>
          <p:cNvSpPr/>
          <p:nvPr/>
        </p:nvSpPr>
        <p:spPr>
          <a:xfrm>
            <a:off x="548640" y="5349240"/>
            <a:ext cx="11094415" cy="914400"/>
          </a:xfrm>
          <a:prstGeom prst="roundRect">
            <a:avLst>
              <a:gd name="adj" fmla="val 7000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731520" y="5458968"/>
            <a:ext cx="10728655" cy="69494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二进制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计算机用 0 和 1 表示一切 —— 因为电路只有“通电 / 断电”两种稳定状态。文字、图片、视频，底层全是 0/1 序列。第 11 个月学 C 和汇编时，你会天天和它们打交道。</a:t>
            </a:r>
            <a:endParaRPr lang="en-US" sz="1300" dirty="0"/>
          </a:p>
        </p:txBody>
      </p:sp>
      <p:pic>
        <p:nvPicPr>
          <p:cNvPr id="3" name="Media 0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11384280" y="228600"/>
            <a:ext cx="502920" cy="50292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001 · SETUP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搭环境：今天必须完成的 3 步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V1.0 · 第一阶段 Python · Day 001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2331720"/>
          </a:xfrm>
          <a:prstGeom prst="roundRect">
            <a:avLst>
              <a:gd name="adj" fmla="val 3137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install-steps.txt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1783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第 1 步 · 安装 Python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python.org/downloads 下载 3.x 安装包 → 安装第一屏务必勾选 [Add Python to PATH]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第 2 步 · 安装 VS Code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code.visualstudio.com 下载安装 → 左侧扩展商店 → 搜索并安装 "Python" 插件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第 3 步 · 验证安装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按 Win + R → 输入 cmd 回车 → 在黑窗口输入：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python --version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看到 Python 3.x.x 字样 = 安装成功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</p:txBody>
      </p:sp>
      <p:sp>
        <p:nvSpPr>
          <p:cNvPr id="11" name="Shape 9"/>
          <p:cNvSpPr/>
          <p:nvPr/>
        </p:nvSpPr>
        <p:spPr>
          <a:xfrm>
            <a:off x="548640" y="4023360"/>
            <a:ext cx="11094415" cy="2148840"/>
          </a:xfrm>
          <a:prstGeom prst="roundRect">
            <a:avLst>
              <a:gd name="adj" fmla="val 3404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749808" y="4133088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intro.py</a:t>
            </a:r>
            <a:endParaRPr lang="en-US" sz="1050" dirty="0"/>
          </a:p>
        </p:txBody>
      </p:sp>
      <p:sp>
        <p:nvSpPr>
          <p:cNvPr id="13" name="Text 11"/>
          <p:cNvSpPr/>
          <p:nvPr/>
        </p:nvSpPr>
        <p:spPr>
          <a:xfrm>
            <a:off x="749808" y="4425696"/>
            <a:ext cx="10692079" cy="1600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intro.py —— 我的第一行代码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print("Hello, Security!")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print("我的目标：18 个月成为网络安全工程师")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print(1 + 1)                  # print 里可以直接做算数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运行：在 cmd 或 VS Code 终端里输入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python intro.py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00" dirty="0"/>
          </a:p>
        </p:txBody>
      </p:sp>
      <p:pic>
        <p:nvPicPr>
          <p:cNvPr id="3" name="Media 0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11384280" y="228600"/>
            <a:ext cx="502920" cy="50292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001 · HABIT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建立你的“训练基地”：目录规范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V1.0 · 第一阶段 Python · Day 001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2926080"/>
          </a:xfrm>
          <a:prstGeom prst="roundRect">
            <a:avLst>
              <a:gd name="adj" fmla="val 2500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directory-layout.txt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23774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D:\bootcamp\                    ← 一切代码的家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├── day001\                     ← 每天一个文件夹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│   ├── intro.py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│   └── errors.txt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├── day002\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├── week01\                     ← 每周项目放这里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│   └── (周项目文件)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├── month01\                    ← 每月大项目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└── notes\                      ← 学习笔记 / 错题本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548640" y="4617720"/>
            <a:ext cx="11094415" cy="1783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文件命名：全英文小写 + 下划线（my_scanner.py ✅，我的扫描器.py ❌，My Scanner.py ❌）。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每个 .py 文件第一行用 # 写注释：这个文件是干嘛的。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为什么重要：第 3 个月你要写几百个文件，没规范的目录 = 自己都找不到自己写过什么。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职业习惯：安全工程师的报告、脚本、工具全部按项目归档 —— 今天开始练。</a:t>
            </a:r>
            <a:endParaRPr lang="en-US" sz="1300" dirty="0"/>
          </a:p>
        </p:txBody>
      </p:sp>
      <p:pic>
        <p:nvPicPr>
          <p:cNvPr id="3" name="Media 0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11384280" y="228600"/>
            <a:ext cx="502920" cy="50292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001 · MINDSET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报错不可怕：它是程序在跟你说话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V1.0 · 第一阶段 Python · Day 001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1600200"/>
          </a:xfrm>
          <a:prstGeom prst="roundRect">
            <a:avLst>
              <a:gd name="adj" fmla="val 4571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一次真实的报错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1051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Traceback (most recent call last):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File "intro.py", line 2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print("Hello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^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SyntaxError: unterminated string literal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看最后一行：错误类型（SyntaxError = 语法错误，写法不对）。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看 File 行：哪个文件、第几行出错。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看 ^ 指的位置：问题就在附近 —— 少引号、少括号、少冒号最常见。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复制英文报错去搜索 —— 90% 的新手问题都有现成答案。</a:t>
            </a:r>
            <a:endParaRPr lang="en-US" sz="1350" dirty="0"/>
          </a:p>
        </p:txBody>
      </p:sp>
      <p:sp>
        <p:nvSpPr>
          <p:cNvPr id="12" name="Shape 10"/>
          <p:cNvSpPr/>
          <p:nvPr/>
        </p:nvSpPr>
        <p:spPr>
          <a:xfrm>
            <a:off x="548640" y="5440680"/>
            <a:ext cx="11094415" cy="914400"/>
          </a:xfrm>
          <a:prstGeom prst="roundRect">
            <a:avLst>
              <a:gd name="adj" fmla="val 7000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550408"/>
            <a:ext cx="10728655" cy="69494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PATH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PATH 是系统找程序的“地址簿”。勾选 Add Python to PATH 后，你在任何文件夹输入 python，系统都知道去哪里找它。</a:t>
            </a:r>
            <a:endParaRPr lang="en-US" sz="1300" dirty="0"/>
          </a:p>
        </p:txBody>
      </p:sp>
      <p:pic>
        <p:nvPicPr>
          <p:cNvPr id="3" name="Media 0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11384280" y="228600"/>
            <a:ext cx="502920" cy="50292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001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V1.0 · 第一阶段 Python · Day 001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计算机断电后，哪里的数据会丢失？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硬盘    B. 内存    C. 都丢失    D. 都不丢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CPU 能直接“读懂”的是什么？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Python 源码    B. 中文注释    C. 0/1 机器码    D. 英文文档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安装 Python 时漏勾 Add to PATH 会发生什么？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SyntaxError 说明什么？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电脑坏了    B. 网络断了    C. 代码写法有错    D. 硬盘满了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为什么要建 D:\bootcamp\day001 这样的目录？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  <p:pic>
        <p:nvPicPr>
          <p:cNvPr id="3" name="Media 0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11384280" y="228600"/>
            <a:ext cx="502920" cy="50292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001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V1.0 · 第一阶段 Python · Day 001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graphicFrame>
        <p:nvGraphicFramePr>
          <p:cNvPr id="12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安装包一路下一步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PATH 没配，命令行找不到 python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重装并勾选 Add Python to PATH，用 python --version 验证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文件名用中文或带空格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命令行运行时转义麻烦、工具不识别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全英文小写 + 下划线，如 my_first.py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看到报错就慌、问人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没有先读懂报错信息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固定动作：读最后一行 → 定位行号 → 搜索 → 再问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代码存在桌面/下载夹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一周后自己都找不到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统一 D:\bootcamp\dayXXX\ 归档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  <p:pic>
        <p:nvPicPr>
          <p:cNvPr id="3" name="Media 0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11384280" y="228600"/>
            <a:ext cx="502920" cy="50292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001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V1.0 · 第一阶段 Python · Day 001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懂硬件与内存，是理解“内存取证”“密码为何不能只存内存”的前提 —— 第 14 个月会亲手做。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报错信息泄露是真实漏洞：Web 应用把堆栈报错直接返回给用户，等于把内部结构告诉攻击者（以后学信息泄露）。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目录与命名规范，在安全行业对应“资产管理”：连自己的文件都管不清，谈何管理企业的资产。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  <p:pic>
        <p:nvPicPr>
          <p:cNvPr id="3" name="Media 0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11384280" y="228600"/>
            <a:ext cx="502920" cy="50292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001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V1.0 · 第一阶段 Python · Day 001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从零装好 Python 与 VS Code，运行第一个程序，并亲手制造 3 次报错。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安装 Python（务必勾选 Add Python to PATH），再安装 VS Code 与 Python 插件。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命令行运行 python --version，确认看到版本号。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建立 D:\bootcamp\day001 文件夹，新建 intro.py 并运行成功。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故意改坏两次：删掉一个引号运行一次；把 print 改成大写 Print 运行一次。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把两次报错的最后一行抄进 errors.txt，各写一句“错在哪”。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python --version 能输出 3.x 版本号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intro.py 运行出三行输出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errors.txt 记录了报错及原因</a:t>
            </a:r>
            <a:endParaRPr lang="en-US" sz="1250" dirty="0"/>
          </a:p>
        </p:txBody>
      </p:sp>
      <p:pic>
        <p:nvPicPr>
          <p:cNvPr id="3" name="Media 0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11384280" y="228600"/>
            <a:ext cx="502920" cy="50292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001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V1.0 · 第一阶段 Python · Day 001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CPU、内存、硬盘谁最快？断电后谁的数据会消失？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提示：回想“厨师 / 操作台 / 仓库”的类比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为什么计算机使用二进制而不是十进制？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“程序”的本质是什么？CPU 如何“读懂”它？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安装 Python 时漏勾 Add to PATH，会发生什么？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SyntaxError 是谁的错：硬件、系统、还是你写的代码？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  <p:pic>
        <p:nvPicPr>
          <p:cNvPr id="3" name="Media 0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11384280" y="228600"/>
            <a:ext cx="502920" cy="50292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001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V1.0 · 第一阶段 Python · Day 001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建立 D:\bootcamp\day001，写 intro.py：打印姓名、日期、一句学安全的目标。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制造 3 种不同报错（少引号 / 少括号 / print 拼错），记录到 errors.txt 并各写一句原因。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用今天学的知识：在 intro.py 里加一行注释，解释“内存和硬盘的区别”。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思考题：用你自己的话给“操作系统”打一个比方，写一句话放进注释里。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  <p:pic>
        <p:nvPicPr>
          <p:cNvPr id="3" name="Media 0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11384280" y="228600"/>
            <a:ext cx="502920" cy="50292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001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V1.0 · 第一阶段 Python · Day 001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不看 PPT 能说出五大部件各自干什么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内存与硬盘的区别能一句话讲清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python --version 输出正常，第一个程序跑通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亲眼见过并读懂 3 种报错的最后一行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目录规范建立完成（day001 文件夹 + 规范命名）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今天是第一天，无旧知识。早点休息。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002 · 程序是怎么运行的：print 深入、转义字符与注释。</a:t>
            </a:r>
            <a:endParaRPr lang="en-US" sz="1300" dirty="0"/>
          </a:p>
        </p:txBody>
      </p:sp>
      <p:pic>
        <p:nvPicPr>
          <p:cNvPr id="3" name="Media 0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11384280" y="228600"/>
            <a:ext cx="502920" cy="50292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16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001 · 计算机到底是什么 + 搭好开发环境</dc:title>
  <dc:subject>Day 001 · 计算机到底是什么 + 搭好开发环境</dc:subject>
  <dc:creator>0基础计算机与网络安全工程师训练营</dc:creator>
  <cp:lastModifiedBy>0基础计算机与网络安全工程师训练营</cp:lastModifiedBy>
  <cp:revision>1</cp:revision>
  <dcterms:created xsi:type="dcterms:W3CDTF">2026-09-10T11:13:24Z</dcterms:created>
  <dcterms:modified xsi:type="dcterms:W3CDTF">2026-09-10T11:13:24Z</dcterms:modified>
</cp:coreProperties>
</file>