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828800"/>
            <a:ext cx="10515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</a:t>
            </a:r>
            <a:endParaRPr lang="en-US" sz="4000" dirty="0"/>
          </a:p>
          <a:p>
            <a:pPr indent="0" marL="0">
              <a:buNone/>
            </a:pPr>
            <a:r>
              <a:rPr lang="en-US" sz="2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V1.0 · 完整课程总览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822960" y="36576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编程 · Linux · 网络 · Web安全 · 渗透测试 · C · 汇编 · 系统编程 · Rust · 系统安全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4389120"/>
            <a:ext cx="19202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4389120"/>
            <a:ext cx="1920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 2 小时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697480" y="4389120"/>
            <a:ext cx="19202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97480" y="4389120"/>
            <a:ext cx="1920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 6 天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846320" y="438912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438912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完整 18 个月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178040" y="4389120"/>
            <a:ext cx="28346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178040" y="4389120"/>
            <a:ext cx="28346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 30% · 实践 70%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2960" y="58521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学习原则：不追求学得快，追求真正理解。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FORMAT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每一天的 PPT 都长什么样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54480"/>
            <a:ext cx="5364328" cy="1005840"/>
          </a:xfrm>
          <a:prstGeom prst="roundRect">
            <a:avLst>
              <a:gd name="adj" fmla="val 6364"/>
            </a:avLst>
          </a:prstGeom>
          <a:solidFill>
            <a:srgbClr val="ECFE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13232" y="1645920"/>
            <a:ext cx="50351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5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当天的主题与知识点清单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278728" y="1554480"/>
            <a:ext cx="5364328" cy="1005840"/>
          </a:xfrm>
          <a:prstGeom prst="roundRect">
            <a:avLst>
              <a:gd name="adj" fmla="val 6364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43320" y="1645920"/>
            <a:ext cx="50351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5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为什么学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这个知识在主线中的位置和用途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2724912"/>
            <a:ext cx="5364328" cy="1005840"/>
          </a:xfrm>
          <a:prstGeom prst="roundRect">
            <a:avLst>
              <a:gd name="adj" fmla="val 6364"/>
            </a:avLst>
          </a:prstGeom>
          <a:solidFill>
            <a:srgbClr val="ECFE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13232" y="2816352"/>
            <a:ext cx="50351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5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知识点 + 图解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零基础讲解，术语第一次出现必解释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278728" y="2724912"/>
            <a:ext cx="5364328" cy="1005840"/>
          </a:xfrm>
          <a:prstGeom prst="roundRect">
            <a:avLst>
              <a:gd name="adj" fmla="val 6364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43320" y="2816352"/>
            <a:ext cx="50351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5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例子 + 代码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可运行、可抄、可改的真实代码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48640" y="3895344"/>
            <a:ext cx="5364328" cy="1005840"/>
          </a:xfrm>
          <a:prstGeom prst="roundRect">
            <a:avLst>
              <a:gd name="adj" fmla="val 6364"/>
            </a:avLst>
          </a:prstGeom>
          <a:solidFill>
            <a:srgbClr val="ECFE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13232" y="3986784"/>
            <a:ext cx="50351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5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动手实验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当天必须完成的实操（核心环节）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278728" y="3895344"/>
            <a:ext cx="5364328" cy="1005840"/>
          </a:xfrm>
          <a:prstGeom prst="roundRect">
            <a:avLst>
              <a:gd name="adj" fmla="val 6364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43320" y="3986784"/>
            <a:ext cx="50351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5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练习题 + 作业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道左右练习 + 1 个小作业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5065776"/>
            <a:ext cx="5364328" cy="1005840"/>
          </a:xfrm>
          <a:prstGeom prst="roundRect">
            <a:avLst>
              <a:gd name="adj" fmla="val 6364"/>
            </a:avLst>
          </a:prstGeom>
          <a:solidFill>
            <a:srgbClr val="ECFE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3232" y="5157216"/>
            <a:ext cx="50351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5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验收标准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当天结束时你必须能做到的事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278728" y="5065776"/>
            <a:ext cx="5364328" cy="1005840"/>
          </a:xfrm>
          <a:prstGeom prst="roundRect">
            <a:avLst>
              <a:gd name="adj" fmla="val 6364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43320" y="5157216"/>
            <a:ext cx="50351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5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复习 + 预计耗时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滚动复习旧知识；默认 2 小时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48640" y="608076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示例格式：Day 001 → 今天学什么 / PPT / 实操 / 练习 / 今日验收，一页看懂当天全部安排。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PROMISE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给零基础的四条承诺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91640"/>
            <a:ext cx="11094415" cy="4709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永远不说“这个很简单，你应该知道”。每个概念都当第一次讲。</a:t>
            </a:r>
            <a:endParaRPr lang="en-US" sz="14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专业术语第一次出现时，先给一句“人话解释”，再深入。</a:t>
            </a:r>
            <a:endParaRPr lang="en-US" sz="14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所有代码逐行讲解，你可以直接照着敲出来运行。</a:t>
            </a:r>
            <a:endParaRPr lang="en-US" sz="14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卡住是正常的：允许重复、允许回看、允许慢。理解 &gt; 进度。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48640" y="4754880"/>
            <a:ext cx="11094415" cy="1097280"/>
          </a:xfrm>
          <a:prstGeom prst="roundRect">
            <a:avLst>
              <a:gd name="adj" fmla="val 5833"/>
            </a:avLst>
          </a:prstGeom>
          <a:solidFill>
            <a:srgbClr val="ECFEFF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4864608"/>
            <a:ext cx="10728655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术语卡 · 示例：什么叫“解释一个术语”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错误示范：直接讲“Socket 是 BSD API 提供的通信端点”。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正确示范：Socket 可以理解成“程序进行网络通信时使用的通信接口”——就像打电话时的听筒，程序通过它收发数据。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2377440"/>
            <a:ext cx="105156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20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课程结构总览到此结束</a:t>
            </a:r>
            <a:endParaRPr lang="en-US" sz="3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下一套：《第一阶段 · Python 0基础 → Python项目实战》</a:t>
            </a:r>
            <a:endParaRPr lang="en-US" sz="3000" dirty="0"/>
          </a:p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从“计算机到底是什么”开始 —— 打开即学。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4754880"/>
            <a:ext cx="19202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754880"/>
            <a:ext cx="1920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 2 小时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697480" y="4754880"/>
            <a:ext cx="19202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97480" y="4754880"/>
            <a:ext cx="1920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 6 天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846320" y="475488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475488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理解 &gt; 进度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178040" y="4754880"/>
            <a:ext cx="23774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78040" y="4754880"/>
            <a:ext cx="23774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授权合法 &gt; 一切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GOAL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 个月后，你将成为什么样的人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463040"/>
            <a:ext cx="11094415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b="1" dirty="0">
                <a:solidFill>
                  <a:srgbClr val="0F172A"/>
                </a:solidFill>
              </a:rPr>
              <a:t>最终画像：</a:t>
            </a:r>
            <a:endParaRPr lang="en-US" sz="1500" dirty="0"/>
          </a:p>
          <a:p>
            <a:pPr indent="0" marL="0">
              <a:lnSpc>
                <a:spcPct val="125000"/>
              </a:lnSpc>
              <a:spcAft>
                <a:spcPts val="1600"/>
              </a:spcAft>
              <a:buNone/>
            </a:pPr>
            <a:r>
              <a:rPr lang="en-US" sz="1500" dirty="0">
                <a:solidFill>
                  <a:srgbClr val="334155"/>
                </a:solidFill>
              </a:rPr>
              <a:t>能自己写程序、理解网络、理解 Linux、进行授权安全测试、分析代码、开发安全工具，并逐渐深入系统底层的网络安全工程师。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2834640"/>
            <a:ext cx="2499284" cy="2286000"/>
          </a:xfrm>
          <a:prstGeom prst="roundRect">
            <a:avLst>
              <a:gd name="adj" fmla="val 3200"/>
            </a:avLst>
          </a:prstGeom>
          <a:solidFill>
            <a:srgbClr val="F1F5F9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017520"/>
            <a:ext cx="22249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编程能力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5800" y="3474720"/>
            <a:ext cx="222496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Python / C / Rust / Shell，能独立写出可用的工具和程序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413684" y="2834640"/>
            <a:ext cx="2499284" cy="2286000"/>
          </a:xfrm>
          <a:prstGeom prst="roundRect">
            <a:avLst>
              <a:gd name="adj" fmla="val 3200"/>
            </a:avLst>
          </a:prstGeom>
          <a:solidFill>
            <a:srgbClr val="F1F5F9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50844" y="3017520"/>
            <a:ext cx="22249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系统理解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550844" y="3474720"/>
            <a:ext cx="222496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懂 Linux、懂操作系统原理、看得懂汇编和内存布局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278728" y="2834640"/>
            <a:ext cx="2499284" cy="2286000"/>
          </a:xfrm>
          <a:prstGeom prst="roundRect">
            <a:avLst>
              <a:gd name="adj" fmla="val 3200"/>
            </a:avLst>
          </a:prstGeom>
          <a:solidFill>
            <a:srgbClr val="F1F5F9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15888" y="3017520"/>
            <a:ext cx="22249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网络功底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15888" y="3474720"/>
            <a:ext cx="222496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理解 TCP/IP 与 HTTP，能直接分析网络流量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9143771" y="2834640"/>
            <a:ext cx="2499284" cy="2286000"/>
          </a:xfrm>
          <a:prstGeom prst="roundRect">
            <a:avLst>
              <a:gd name="adj" fmla="val 3200"/>
            </a:avLst>
          </a:prstGeom>
          <a:solidFill>
            <a:srgbClr val="F1F5F9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0931" y="3017520"/>
            <a:ext cx="22249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安全实战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280931" y="3474720"/>
            <a:ext cx="222496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懂漏洞原理，会规范地做授权渗透测试并写出报告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重要：这不是“学会用几个黑客工具”，而是从原理到底层真正弄懂计算机与安全。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ROADMAP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技术主线：一条路走到底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5216" y="1481328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121076" y="1700784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1" name="Shape 9"/>
          <p:cNvSpPr/>
          <p:nvPr/>
        </p:nvSpPr>
        <p:spPr>
          <a:xfrm>
            <a:off x="3395396" y="1481328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CFFA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31972" y="1481328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Python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967832" y="1700784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4" name="Shape 12"/>
          <p:cNvSpPr/>
          <p:nvPr/>
        </p:nvSpPr>
        <p:spPr>
          <a:xfrm>
            <a:off x="6242152" y="1481328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78728" y="1481328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Linux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814587" y="1700784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7" name="Shape 15"/>
          <p:cNvSpPr/>
          <p:nvPr/>
        </p:nvSpPr>
        <p:spPr>
          <a:xfrm>
            <a:off x="9088907" y="1481328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25483" y="1481328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Shell / Git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256032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85216" y="256032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计算机网络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3121076" y="277977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22" name="Shape 20"/>
          <p:cNvSpPr/>
          <p:nvPr/>
        </p:nvSpPr>
        <p:spPr>
          <a:xfrm>
            <a:off x="3395396" y="256032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431972" y="256032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HTTP / Web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967832" y="277977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25" name="Shape 23"/>
          <p:cNvSpPr/>
          <p:nvPr/>
        </p:nvSpPr>
        <p:spPr>
          <a:xfrm>
            <a:off x="6242152" y="256032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FEF3C7"/>
          </a:solidFill>
          <a:ln w="15240">
            <a:solidFill>
              <a:srgbClr val="F59E0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78728" y="256032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网络安全基础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8814587" y="277977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28" name="Shape 26"/>
          <p:cNvSpPr/>
          <p:nvPr/>
        </p:nvSpPr>
        <p:spPr>
          <a:xfrm>
            <a:off x="9088907" y="256032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FEF3C7"/>
          </a:solidFill>
          <a:ln w="15240">
            <a:solidFill>
              <a:srgbClr val="F59E0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125483" y="256032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Web安全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48640" y="301752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FEE2E2"/>
          </a:solidFill>
          <a:ln w="15240">
            <a:solidFill>
              <a:srgbClr val="EF444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85216" y="301752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渗透测试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3121076" y="323697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33" name="Shape 31"/>
          <p:cNvSpPr/>
          <p:nvPr/>
        </p:nvSpPr>
        <p:spPr>
          <a:xfrm>
            <a:off x="3395396" y="301752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DE9FE"/>
          </a:solidFill>
          <a:ln w="15240">
            <a:solidFill>
              <a:srgbClr val="8B5CF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431972" y="301752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C语言</a:t>
            </a:r>
            <a:endParaRPr lang="en-US" sz="1250" dirty="0"/>
          </a:p>
        </p:txBody>
      </p:sp>
      <p:sp>
        <p:nvSpPr>
          <p:cNvPr id="35" name="Shape 33"/>
          <p:cNvSpPr/>
          <p:nvPr/>
        </p:nvSpPr>
        <p:spPr>
          <a:xfrm>
            <a:off x="5967832" y="323697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36" name="Shape 34"/>
          <p:cNvSpPr/>
          <p:nvPr/>
        </p:nvSpPr>
        <p:spPr>
          <a:xfrm>
            <a:off x="6242152" y="301752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278728" y="301752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计算机组成原理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8814587" y="323697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39" name="Shape 37"/>
          <p:cNvSpPr/>
          <p:nvPr/>
        </p:nvSpPr>
        <p:spPr>
          <a:xfrm>
            <a:off x="9088907" y="301752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125483" y="301752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汇编基础</a:t>
            </a:r>
            <a:endParaRPr lang="en-US" sz="1250" dirty="0"/>
          </a:p>
        </p:txBody>
      </p:sp>
      <p:sp>
        <p:nvSpPr>
          <p:cNvPr id="41" name="Shape 39"/>
          <p:cNvSpPr/>
          <p:nvPr/>
        </p:nvSpPr>
        <p:spPr>
          <a:xfrm>
            <a:off x="548640" y="4096512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85216" y="4096512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Linux系统编程</a:t>
            </a:r>
            <a:endParaRPr lang="en-US" sz="1250" dirty="0"/>
          </a:p>
        </p:txBody>
      </p:sp>
      <p:sp>
        <p:nvSpPr>
          <p:cNvPr id="43" name="Shape 41"/>
          <p:cNvSpPr/>
          <p:nvPr/>
        </p:nvSpPr>
        <p:spPr>
          <a:xfrm>
            <a:off x="3121076" y="4315968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44" name="Shape 42"/>
          <p:cNvSpPr/>
          <p:nvPr/>
        </p:nvSpPr>
        <p:spPr>
          <a:xfrm>
            <a:off x="3395396" y="4096512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431972" y="4096512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CSAPP</a:t>
            </a:r>
            <a:endParaRPr lang="en-US" sz="1250" dirty="0"/>
          </a:p>
        </p:txBody>
      </p:sp>
      <p:sp>
        <p:nvSpPr>
          <p:cNvPr id="46" name="Shape 44"/>
          <p:cNvSpPr/>
          <p:nvPr/>
        </p:nvSpPr>
        <p:spPr>
          <a:xfrm>
            <a:off x="5967832" y="4315968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47" name="Shape 45"/>
          <p:cNvSpPr/>
          <p:nvPr/>
        </p:nvSpPr>
        <p:spPr>
          <a:xfrm>
            <a:off x="6242152" y="4096512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DE9FE"/>
          </a:solidFill>
          <a:ln w="15240">
            <a:solidFill>
              <a:srgbClr val="8B5CF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278728" y="4096512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Rust</a:t>
            </a:r>
            <a:endParaRPr lang="en-US" sz="1250" dirty="0"/>
          </a:p>
        </p:txBody>
      </p:sp>
      <p:sp>
        <p:nvSpPr>
          <p:cNvPr id="49" name="Shape 47"/>
          <p:cNvSpPr/>
          <p:nvPr/>
        </p:nvSpPr>
        <p:spPr>
          <a:xfrm>
            <a:off x="8814587" y="4315968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50" name="Shape 48"/>
          <p:cNvSpPr/>
          <p:nvPr/>
        </p:nvSpPr>
        <p:spPr>
          <a:xfrm>
            <a:off x="9088907" y="4096512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9125483" y="4096512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Linux底层</a:t>
            </a:r>
            <a:endParaRPr lang="en-US" sz="1250" dirty="0"/>
          </a:p>
        </p:txBody>
      </p:sp>
      <p:sp>
        <p:nvSpPr>
          <p:cNvPr id="52" name="Shape 50"/>
          <p:cNvSpPr/>
          <p:nvPr/>
        </p:nvSpPr>
        <p:spPr>
          <a:xfrm>
            <a:off x="548640" y="4553712"/>
            <a:ext cx="3503066" cy="621792"/>
          </a:xfrm>
          <a:prstGeom prst="roundRect">
            <a:avLst>
              <a:gd name="adj" fmla="val 11765"/>
            </a:avLst>
          </a:prstGeom>
          <a:solidFill>
            <a:srgbClr val="FEE2E2"/>
          </a:solidFill>
          <a:ln w="15240">
            <a:solidFill>
              <a:srgbClr val="EF4444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85216" y="4553712"/>
            <a:ext cx="342991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系统安全</a:t>
            </a:r>
            <a:endParaRPr lang="en-US" sz="1250" dirty="0"/>
          </a:p>
        </p:txBody>
      </p:sp>
      <p:sp>
        <p:nvSpPr>
          <p:cNvPr id="54" name="Shape 52"/>
          <p:cNvSpPr/>
          <p:nvPr/>
        </p:nvSpPr>
        <p:spPr>
          <a:xfrm>
            <a:off x="4069994" y="4773168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55" name="Shape 53"/>
          <p:cNvSpPr/>
          <p:nvPr/>
        </p:nvSpPr>
        <p:spPr>
          <a:xfrm>
            <a:off x="4344314" y="4553712"/>
            <a:ext cx="3503066" cy="621792"/>
          </a:xfrm>
          <a:prstGeom prst="roundRect">
            <a:avLst>
              <a:gd name="adj" fmla="val 11765"/>
            </a:avLst>
          </a:prstGeom>
          <a:solidFill>
            <a:srgbClr val="FEE2E2"/>
          </a:solidFill>
          <a:ln w="15240">
            <a:solidFill>
              <a:srgbClr val="EF444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380890" y="4553712"/>
            <a:ext cx="342991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安全工具开发</a:t>
            </a:r>
            <a:endParaRPr lang="en-US" sz="1250" dirty="0"/>
          </a:p>
        </p:txBody>
      </p:sp>
      <p:sp>
        <p:nvSpPr>
          <p:cNvPr id="57" name="Shape 55"/>
          <p:cNvSpPr/>
          <p:nvPr/>
        </p:nvSpPr>
        <p:spPr>
          <a:xfrm>
            <a:off x="7865669" y="4773168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58" name="Shape 56"/>
          <p:cNvSpPr/>
          <p:nvPr/>
        </p:nvSpPr>
        <p:spPr>
          <a:xfrm>
            <a:off x="8139989" y="4553712"/>
            <a:ext cx="3503066" cy="621792"/>
          </a:xfrm>
          <a:prstGeom prst="roundRect">
            <a:avLst>
              <a:gd name="adj" fmla="val 11765"/>
            </a:avLst>
          </a:prstGeom>
          <a:solidFill>
            <a:srgbClr val="FEE2E2"/>
          </a:solidFill>
          <a:ln w="15240">
            <a:solidFill>
              <a:srgbClr val="EF4444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176565" y="4553712"/>
            <a:ext cx="342991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高级安全工程</a:t>
            </a:r>
            <a:endParaRPr lang="en-US" sz="1250" dirty="0"/>
          </a:p>
        </p:txBody>
      </p:sp>
      <p:sp>
        <p:nvSpPr>
          <p:cNvPr id="60" name="Text 58"/>
          <p:cNvSpPr/>
          <p:nvPr/>
        </p:nvSpPr>
        <p:spPr>
          <a:xfrm>
            <a:off x="548640" y="580644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黄色 = 网络安全阶段；红色 = 渗透与系统安全阶段；紫色 = 底层与系统编程语言。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6D28D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LANGUAGES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核心语言定位：少而精，每门都有明确职责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94415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4937760"/>
                <a:gridCol w="4480560"/>
              </a:tblGrid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语言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定位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使用阶段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Python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主力编程 + 自动化 + AI + 安全工具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1～3 个月起，贯穿全程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C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底层 + 内存 + Linux + 系统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11～13 个月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Rust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现代系统编程 + 高性能 + 内存安全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16～18 个月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Shell (Bash)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Linux 自动化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4～5 个月起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SQL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数据库基础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随 Web / 安全阶段穿插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JavaScript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Web 安全必须的基础（不做主力）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随 Web 阶段够用即可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548640" y="5623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不学：Java、PHP、Go、C++、JavaScript 全面体系 —— 需要什么再补什么，时间只花在主线上。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PLAN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 个月阶段总览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94415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4206240"/>
                <a:gridCol w="5486400"/>
              </a:tblGrid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月份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阶段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核心产出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1～3 月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Python 编程：基础 → 项目实战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文件 / 批量 / API 工具、爬虫、CLI、网络程序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4～5 月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Linux + Shell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熟练命令行操作 + 一套自动化脚本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6～7 月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计算机网络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看懂基础网络流量（Wireshark / tcpdump）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8～10 月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网络安全 + Web安全 + 渗透测试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理解漏洞原理 + 授权靶场实战 + 安全报告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11～13 月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C语言 + 组成原理 + 汇编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懂内存与程序运行本质，能读简单汇编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14～15 月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Linux 系统编程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自己写 Shell / TCP服务器 / 多线程服务器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 16～18 月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Rust + 系统安全 + 综合项目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Rust 系统工具 + 最终综合项目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548640" y="580644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每月一个项目验证学习成果；每周最后一天固定复习（总结 / 错题 / 代码复盘 / 阶段测试）。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DAILY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 2 小时怎么用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645920"/>
            <a:ext cx="3503066" cy="1188720"/>
          </a:xfrm>
          <a:prstGeom prst="roundRect">
            <a:avLst>
              <a:gd name="adj" fmla="val 6154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5216" y="1645920"/>
            <a:ext cx="342991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 分钟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PPT 理论学习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069994" y="2148840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1" name="Shape 9"/>
          <p:cNvSpPr/>
          <p:nvPr/>
        </p:nvSpPr>
        <p:spPr>
          <a:xfrm>
            <a:off x="4344314" y="1645920"/>
            <a:ext cx="3503066" cy="1188720"/>
          </a:xfrm>
          <a:prstGeom prst="roundRect">
            <a:avLst>
              <a:gd name="adj" fmla="val 6154"/>
            </a:avLst>
          </a:prstGeom>
          <a:solidFill>
            <a:srgbClr val="D1FAE5"/>
          </a:solidFill>
          <a:ln w="1524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0890" y="1645920"/>
            <a:ext cx="342991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 分钟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实际操作 / 写代码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7865669" y="2148840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4" name="Shape 12"/>
          <p:cNvSpPr/>
          <p:nvPr/>
        </p:nvSpPr>
        <p:spPr>
          <a:xfrm>
            <a:off x="8139989" y="1645920"/>
            <a:ext cx="3503066" cy="1188720"/>
          </a:xfrm>
          <a:prstGeom prst="roundRect">
            <a:avLst>
              <a:gd name="adj" fmla="val 6154"/>
            </a:avLst>
          </a:prstGeom>
          <a:solidFill>
            <a:srgbClr val="FEF3C7"/>
          </a:solidFill>
          <a:ln w="15240">
            <a:solidFill>
              <a:srgbClr val="F59E0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76565" y="1645920"/>
            <a:ext cx="342991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 分钟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 / 复习 / 作业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3383280"/>
            <a:ext cx="11094415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节奏安排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 6 天学习 + 1 天复习/休息（第 7 天：知识总结、错题、代码复盘、项目复盘、阶段测试）。</a:t>
            </a:r>
            <a:endParaRPr lang="en-US" sz="1500" dirty="0"/>
          </a:p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内容较难的一天可以延长到 3 小时；但不默认每天 4～6 小时 —— 可持续比强度更重要。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512064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 分钟实操是每天的核心：编程是练出来的，不是看出来的。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B4530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PRINCIPLES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六条学习原则（全程生效）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00200"/>
            <a:ext cx="11094415" cy="4800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不追求学得快 —— 追求真正理解。卡住就多花时间，不跳过。</a:t>
            </a:r>
            <a:endParaRPr lang="en-US" sz="14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少背，多做 —— 理论 30%，实践 70%。每个知识点都要动手验证。</a:t>
            </a:r>
            <a:endParaRPr lang="en-US" sz="14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每个阶段必须有项目 —— 不能只看书、只看 PPT。</a:t>
            </a:r>
            <a:endParaRPr lang="en-US" sz="14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每周必须复习 —— 最后一天做总结、错题、代码复盘、阶段测试。</a:t>
            </a:r>
            <a:endParaRPr lang="en-US" sz="14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每月一个项目 —— 用项目验证学习成果，做不出来 = 没学会。</a:t>
            </a:r>
            <a:endParaRPr lang="en-US" sz="14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5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 所有安全实践只针对：自己的机器、自己搭的实验环境、CTF 靶场、明确授权的目标。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48640" y="5760720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合法与授权是底线：未经授权对任何系统进行测试都是违法行为。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PROJECTS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 个月结束前必须完成的 6 个项目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94415" cy="914400"/>
        </p:xfrm>
        <a:graphic>
          <a:graphicData uri="http://schemas.openxmlformats.org/drawingml/2006/table">
            <a:tbl>
              <a:tblPr/>
              <a:tblGrid>
                <a:gridCol w="640080"/>
                <a:gridCol w="7863840"/>
                <a:gridCol w="2926080"/>
              </a:tblGrid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#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项目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用到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Python 网络工具：网络资产 / 服务信息整理工具（仅限授权环境）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Python + 网络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Linux Shell 工具集：系统 / 进程 / 磁盘 / 网络 / 日志 / 服务自动化脚本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Bash + Linux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3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Python Web 安全实验平台：自己搭漏洞环境（SQL注入/XSS/CSRF/SSRF/上传/越权），每个漏洞含原理、正常与异常请求、表现、修复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Python + Web安全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4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C 语言网络程序：TCP Server / TCP Client / HTTP Server / 多线程服务器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C + 系统编程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5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Rust 系统 / 网络工具：一个真正能运行的项目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Rust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6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最终综合项目：Python + Linux + 网络 + Web + C + Rust + 安全 整合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全部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BOOKS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教材：只需要 6 本书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课程总览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481328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第一批（现在就可以买）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48640" y="1874520"/>
            <a:ext cx="11094415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334155"/>
                </a:solidFill>
              </a:rPr>
              <a:t>《Python编程：从入门到实践》—— Python 零基础起步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334155"/>
                </a:solidFill>
              </a:rPr>
              <a:t>《Linux命令行与Shell脚本编程大全》第4版 —— Linux 与 Shell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334155"/>
                </a:solidFill>
              </a:rPr>
              <a:t>《计算机网络——自顶向下方法》—— 计算机网络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334155"/>
                </a:solidFill>
              </a:rPr>
              <a:t>《C程序设计语言》第2版（K&amp;R）—— C 语言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36576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第二批（学到对应阶段再买）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48640" y="4050792"/>
            <a:ext cx="11094415" cy="2350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334155"/>
                </a:solidFill>
              </a:rPr>
              <a:t>《深入理解计算机系统（CSAPP）》—— 等 C / Linux 基础完成后学习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334155"/>
                </a:solidFill>
              </a:rPr>
              <a:t>《Rust权威指南》—— Rust 阶段学习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48640" y="5394960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书是参考和深化，课程 PPT 才是每天的主线。不需要一次买 20 本。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Bootcamp V1.0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0基础计算机与网络安全工程师训练营 V1.0 · 课程总览</dc:title>
  <dc:subject>课程总览</dc:subject>
  <dc:creator>0基础计算机与网络安全工程师训练营</dc:creator>
  <cp:lastModifiedBy>0基础计算机与网络安全工程师训练营</cp:lastModifiedBy>
  <cp:revision>1</cp:revision>
  <dcterms:created xsi:type="dcterms:W3CDTF">2026-09-09T03:58:12Z</dcterms:created>
  <dcterms:modified xsi:type="dcterms:W3CDTF">2026-09-09T03:58:12Z</dcterms:modified>
</cp:coreProperties>
</file>