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slideMasters/slideMaster27.xml" ContentType="application/vnd.openxmlformats-officedocument.presentationml.slideMaster+xml"/>
  <Override PartName="/ppt/slides/slide27.xml" ContentType="application/vnd.openxmlformats-officedocument.presentationml.slide+xml"/>
  <Override PartName="/ppt/slideMasters/slideMaster28.xml" ContentType="application/vnd.openxmlformats-officedocument.presentationml.slideMaster+xml"/>
  <Override PartName="/ppt/slides/slide28.xml" ContentType="application/vnd.openxmlformats-officedocument.presentationml.slide+xml"/>
  <Override PartName="/ppt/slideMasters/slideMaster29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30.xml" ContentType="application/vnd.openxmlformats-officedocument.presentationml.slideMaster+xml"/>
  <Override PartName="/ppt/slides/slide30.xml" ContentType="application/vnd.openxmlformats-officedocument.presentationml.slide+xml"/>
  <Override PartName="/ppt/slideMasters/slideMaster31.xml" ContentType="application/vnd.openxmlformats-officedocument.presentationml.slideMaster+xml"/>
  <Override PartName="/ppt/slides/slide31.xml" ContentType="application/vnd.openxmlformats-officedocument.presentationml.slide+xml"/>
  <Override PartName="/ppt/slideMasters/slideMaster32.xml" ContentType="application/vnd.openxmlformats-officedocument.presentationml.slideMaster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notesMasterIdLst>
    <p:notesMasterId r:id="rId3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notesMaster" Target="notesMasters/notesMaster1.xml"/><Relationship Id="rId35" Type="http://schemas.openxmlformats.org/officeDocument/2006/relationships/presProps" Target="presProps.xml"/><Relationship Id="rId36" Type="http://schemas.openxmlformats.org/officeDocument/2006/relationships/viewProps" Target="viewProps.xml"/><Relationship Id="rId37" Type="http://schemas.openxmlformats.org/officeDocument/2006/relationships/theme" Target="theme/theme1.xml"/><Relationship Id="rId3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_rels/notesSlide2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7.xml"/>
		</Relationships>
</file>

<file path=ppt/notesSlides/_rels/notesSlide2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8.xml"/>
		</Relationships>
</file>

<file path=ppt/notesSlides/_rels/notesSlide2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9.xml"/>
		</Relationships>
</file>

<file path=ppt/notesSlides/_rels/notesSlide3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0.xml"/>
		</Relationships>
</file>

<file path=ppt/notesSlides/_rels/notesSlide3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1.xml"/>
		</Relationships>
</file>

<file path=ppt/notesSlides/_rels/notesSlide3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737360"/>
            <a:ext cx="1051560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1000"/>
              </a:spcAft>
              <a:buNone/>
            </a:pPr>
            <a:r>
              <a:rPr lang="en-US" sz="38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</a:t>
            </a:r>
            <a:endParaRPr lang="en-US" sz="3800" dirty="0"/>
          </a:p>
          <a:p>
            <a:pPr indent="0" marL="0">
              <a:buNone/>
            </a:pPr>
            <a:r>
              <a:rPr lang="en-US" sz="2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V2.0 · 完整课程总览（10 个月 · 详细版）</a:t>
            </a:r>
            <a:endParaRPr lang="en-US" sz="3800" dirty="0"/>
          </a:p>
        </p:txBody>
      </p:sp>
      <p:sp>
        <p:nvSpPr>
          <p:cNvPr id="5" name="Text 3"/>
          <p:cNvSpPr/>
          <p:nvPr/>
        </p:nvSpPr>
        <p:spPr>
          <a:xfrm>
            <a:off x="822960" y="3520440"/>
            <a:ext cx="10515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编程 · Linux · 网络 · Web安全 · 渗透测试 · C · 系统编程 · 安全工程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548640" y="4251960"/>
            <a:ext cx="19202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48640" y="4251960"/>
            <a:ext cx="19202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每天 2 小时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2697480" y="4251960"/>
            <a:ext cx="19202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2697480" y="4251960"/>
            <a:ext cx="19202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 6 天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846320" y="42519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846320" y="42519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完整 10 个月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7178040" y="4251960"/>
            <a:ext cx="28346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178040" y="4251960"/>
            <a:ext cx="28346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 30% · 实践 70%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10241280" y="4251960"/>
            <a:ext cx="219456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10241280" y="4251960"/>
            <a:ext cx="219456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 个硬核项目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学习原则：不追求学得快，追求真正理解。V2.0 = 同样的深度，更紧凑的路线。</a:t>
            </a:r>
            <a:endParaRPr lang="en-US" sz="1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GUIDE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这份总览共 32 页，分 6 部分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graphicFrame>
        <p:nvGraphicFramePr>
          <p:cNvPr id="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2743200"/>
                <a:gridCol w="1645920"/>
                <a:gridCol w="704088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部分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页码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你会看到什么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① 全局认识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P3-P5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你会成为谁 · 技术主线 · 六门语言各自的角色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② 10 个月全景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P6-P7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阶段总览表 · V2.0 相比 18 个月版的取舍说明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③ 逐月详细大纲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P8-P17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每个月：周主题 / 知识点 / 实验 / 月项目 / 验收标准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④ 学习方法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P18-P22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每日节奏 · 每周结构 · 考核机制 · 学习原则 · 零基础承诺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⑤ 项目与教材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P23-P26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6 个项目详解 · 教材用法与购买时机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⑥ 职业与答疑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P27-P32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毕业能力清单 · 就业方向 · FAQ · 法律红线 · 第一步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 个月后，你将成为什么样的人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463040"/>
            <a:ext cx="11094415" cy="1143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800"/>
              </a:spcAft>
              <a:buNone/>
            </a:pPr>
            <a:r>
              <a:rPr lang="en-US" sz="1500" b="1" dirty="0">
                <a:solidFill>
                  <a:srgbClr val="0F172A"/>
                </a:solidFill>
              </a:rPr>
              <a:t>最终画像：</a:t>
            </a:r>
            <a:endParaRPr lang="en-US" sz="1500" dirty="0"/>
          </a:p>
          <a:p>
            <a:pPr indent="0" marL="0">
              <a:lnSpc>
                <a:spcPct val="125000"/>
              </a:lnSpc>
              <a:spcAft>
                <a:spcPts val="1400"/>
              </a:spcAft>
              <a:buNone/>
            </a:pPr>
            <a:r>
              <a:rPr lang="en-US" sz="1500" dirty="0">
                <a:solidFill>
                  <a:srgbClr val="334155"/>
                </a:solidFill>
              </a:rPr>
              <a:t>能自己写程序、理解网络、理解 Linux、进行授权安全测试、分析代码、开发安全工具，并理解系统底层的网络安全工程师。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548640" y="2788920"/>
            <a:ext cx="2499284" cy="2240280"/>
          </a:xfrm>
          <a:prstGeom prst="roundRect">
            <a:avLst>
              <a:gd name="adj" fmla="val 3265"/>
            </a:avLst>
          </a:prstGeom>
          <a:solidFill>
            <a:srgbClr val="F1F5F9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85800" y="2971800"/>
            <a:ext cx="2224964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💻 编程能力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685800" y="3429000"/>
            <a:ext cx="2224964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/ C / Shell，能独立写出可用的工具和程序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3413684" y="2788920"/>
            <a:ext cx="2499284" cy="2240280"/>
          </a:xfrm>
          <a:prstGeom prst="roundRect">
            <a:avLst>
              <a:gd name="adj" fmla="val 3265"/>
            </a:avLst>
          </a:prstGeom>
          <a:solidFill>
            <a:srgbClr val="F1F5F9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550844" y="2971800"/>
            <a:ext cx="2224964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🐧 系统理解</a:t>
            </a:r>
            <a:endParaRPr lang="en-US" sz="1450" dirty="0"/>
          </a:p>
        </p:txBody>
      </p:sp>
      <p:sp>
        <p:nvSpPr>
          <p:cNvPr id="14" name="Text 12"/>
          <p:cNvSpPr/>
          <p:nvPr/>
        </p:nvSpPr>
        <p:spPr>
          <a:xfrm>
            <a:off x="3550844" y="3429000"/>
            <a:ext cx="2224964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懂 Linux、懂操作系统原理、能读懂基础汇编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6278728" y="2788920"/>
            <a:ext cx="2499284" cy="2240280"/>
          </a:xfrm>
          <a:prstGeom prst="roundRect">
            <a:avLst>
              <a:gd name="adj" fmla="val 3265"/>
            </a:avLst>
          </a:prstGeom>
          <a:solidFill>
            <a:srgbClr val="F1F5F9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6415888" y="2971800"/>
            <a:ext cx="2224964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🌐 网络功底</a:t>
            </a:r>
            <a:endParaRPr lang="en-US" sz="1450" dirty="0"/>
          </a:p>
        </p:txBody>
      </p:sp>
      <p:sp>
        <p:nvSpPr>
          <p:cNvPr id="17" name="Text 15"/>
          <p:cNvSpPr/>
          <p:nvPr/>
        </p:nvSpPr>
        <p:spPr>
          <a:xfrm>
            <a:off x="6415888" y="3429000"/>
            <a:ext cx="2224964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TCP/IP 与 HTTP，能直接分析网络流量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9143771" y="2788920"/>
            <a:ext cx="2499284" cy="2240280"/>
          </a:xfrm>
          <a:prstGeom prst="roundRect">
            <a:avLst>
              <a:gd name="adj" fmla="val 3265"/>
            </a:avLst>
          </a:prstGeom>
          <a:solidFill>
            <a:srgbClr val="F1F5F9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9280931" y="2971800"/>
            <a:ext cx="2224964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🛡️ 安全实战</a:t>
            </a:r>
            <a:endParaRPr lang="en-US" sz="1450" dirty="0"/>
          </a:p>
        </p:txBody>
      </p:sp>
      <p:sp>
        <p:nvSpPr>
          <p:cNvPr id="20" name="Text 18"/>
          <p:cNvSpPr/>
          <p:nvPr/>
        </p:nvSpPr>
        <p:spPr>
          <a:xfrm>
            <a:off x="9280931" y="3429000"/>
            <a:ext cx="2224964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懂漏洞原理，会规范地做授权渗透测试并写出报告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548640" y="534924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49808" y="540410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这不是“学会用几个黑客工具”，而是从原理到底层真正弄懂计算机与安全 —— 工具会过时，原理不会。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ROADMAP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技术主线：一条路走到底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481328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3121076" y="1824228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481328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CFFA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481328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5967832" y="1824228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481328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CFFA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481328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安全工具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8814587" y="1824228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481328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CFFA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481328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Web开发</a:t>
            </a:r>
            <a:endParaRPr lang="en-US" sz="1250" dirty="0"/>
          </a:p>
        </p:txBody>
      </p:sp>
      <p:sp>
        <p:nvSpPr>
          <p:cNvPr id="19" name="Shape 17"/>
          <p:cNvSpPr/>
          <p:nvPr/>
        </p:nvSpPr>
        <p:spPr>
          <a:xfrm>
            <a:off x="548640" y="260604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60604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漏洞原理</a:t>
            </a:r>
            <a:endParaRPr lang="en-US" sz="1250" dirty="0"/>
          </a:p>
        </p:txBody>
      </p:sp>
      <p:sp>
        <p:nvSpPr>
          <p:cNvPr id="21" name="Shape 19"/>
          <p:cNvSpPr/>
          <p:nvPr/>
        </p:nvSpPr>
        <p:spPr>
          <a:xfrm>
            <a:off x="3121076" y="294894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3395396" y="260604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3431972" y="260604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Linux+网络</a:t>
            </a:r>
            <a:endParaRPr lang="en-US" sz="1250" dirty="0"/>
          </a:p>
        </p:txBody>
      </p:sp>
      <p:sp>
        <p:nvSpPr>
          <p:cNvPr id="24" name="Shape 22"/>
          <p:cNvSpPr/>
          <p:nvPr/>
        </p:nvSpPr>
        <p:spPr>
          <a:xfrm>
            <a:off x="5967832" y="294894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5" name="Shape 23"/>
          <p:cNvSpPr/>
          <p:nvPr/>
        </p:nvSpPr>
        <p:spPr>
          <a:xfrm>
            <a:off x="6242152" y="260604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6278728" y="260604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渗透测试</a:t>
            </a:r>
            <a:endParaRPr lang="en-US" sz="1250" dirty="0"/>
          </a:p>
        </p:txBody>
      </p:sp>
      <p:sp>
        <p:nvSpPr>
          <p:cNvPr id="27" name="Shape 25"/>
          <p:cNvSpPr/>
          <p:nvPr/>
        </p:nvSpPr>
        <p:spPr>
          <a:xfrm>
            <a:off x="8814587" y="294894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8" name="Shape 26"/>
          <p:cNvSpPr/>
          <p:nvPr/>
        </p:nvSpPr>
        <p:spPr>
          <a:xfrm>
            <a:off x="9088907" y="260604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DE9FE"/>
          </a:solidFill>
          <a:ln w="15240">
            <a:solidFill>
              <a:srgbClr val="8B5CF6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9125483" y="260604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C语言</a:t>
            </a:r>
            <a:endParaRPr lang="en-US" sz="1250" dirty="0"/>
          </a:p>
        </p:txBody>
      </p:sp>
      <p:sp>
        <p:nvSpPr>
          <p:cNvPr id="30" name="Shape 28"/>
          <p:cNvSpPr/>
          <p:nvPr/>
        </p:nvSpPr>
        <p:spPr>
          <a:xfrm>
            <a:off x="548640" y="3730752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DE9FE"/>
          </a:solidFill>
          <a:ln w="15240">
            <a:solidFill>
              <a:srgbClr val="8B5CF6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585216" y="3730752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系统编程</a:t>
            </a:r>
            <a:endParaRPr lang="en-US" sz="1250" dirty="0"/>
          </a:p>
        </p:txBody>
      </p:sp>
      <p:sp>
        <p:nvSpPr>
          <p:cNvPr id="32" name="Shape 30"/>
          <p:cNvSpPr/>
          <p:nvPr/>
        </p:nvSpPr>
        <p:spPr>
          <a:xfrm>
            <a:off x="3121076" y="4073652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33" name="Shape 31"/>
          <p:cNvSpPr/>
          <p:nvPr/>
        </p:nvSpPr>
        <p:spPr>
          <a:xfrm>
            <a:off x="3395396" y="3730752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DE9FE"/>
          </a:solidFill>
          <a:ln w="15240">
            <a:solidFill>
              <a:srgbClr val="8B5CF6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3431972" y="3730752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二进制入门</a:t>
            </a:r>
            <a:endParaRPr lang="en-US" sz="1250" dirty="0"/>
          </a:p>
        </p:txBody>
      </p:sp>
      <p:sp>
        <p:nvSpPr>
          <p:cNvPr id="35" name="Shape 33"/>
          <p:cNvSpPr/>
          <p:nvPr/>
        </p:nvSpPr>
        <p:spPr>
          <a:xfrm>
            <a:off x="5967832" y="4073652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36" name="Shape 34"/>
          <p:cNvSpPr/>
          <p:nvPr/>
        </p:nvSpPr>
        <p:spPr>
          <a:xfrm>
            <a:off x="6242152" y="3730752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6278728" y="3730752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安全工程化</a:t>
            </a:r>
            <a:endParaRPr lang="en-US" sz="1250" dirty="0"/>
          </a:p>
        </p:txBody>
      </p:sp>
      <p:sp>
        <p:nvSpPr>
          <p:cNvPr id="38" name="Shape 36"/>
          <p:cNvSpPr/>
          <p:nvPr/>
        </p:nvSpPr>
        <p:spPr>
          <a:xfrm>
            <a:off x="8814587" y="4073652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39" name="Shape 37"/>
          <p:cNvSpPr/>
          <p:nvPr/>
        </p:nvSpPr>
        <p:spPr>
          <a:xfrm>
            <a:off x="9088907" y="3730752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9125483" y="3730752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毕业项目</a:t>
            </a:r>
            <a:endParaRPr lang="en-US" sz="1250" dirty="0"/>
          </a:p>
        </p:txBody>
      </p:sp>
      <p:sp>
        <p:nvSpPr>
          <p:cNvPr id="41" name="Text 39"/>
          <p:cNvSpPr/>
          <p:nvPr/>
        </p:nvSpPr>
        <p:spPr>
          <a:xfrm>
            <a:off x="548640" y="480060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青色 = Python 与开发主线；黄色 = 安全主线；紫色 = 底层与系统；红色 = 工程化与综合。</a:t>
            </a:r>
            <a:endParaRPr lang="en-US" sz="1150" dirty="0"/>
          </a:p>
        </p:txBody>
      </p:sp>
      <p:sp>
        <p:nvSpPr>
          <p:cNvPr id="42" name="Shape 40"/>
          <p:cNvSpPr/>
          <p:nvPr/>
        </p:nvSpPr>
        <p:spPr>
          <a:xfrm>
            <a:off x="548640" y="5257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43" name="Text 41"/>
          <p:cNvSpPr/>
          <p:nvPr/>
        </p:nvSpPr>
        <p:spPr>
          <a:xfrm>
            <a:off x="749808" y="5312664"/>
            <a:ext cx="10692079" cy="758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V2.0 关键调整：安全实战提前到第 3 个月 —— 更早见到“真东西”；底层（C/汇编）集中在第 6~8 个月一次打通。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LANGUAGES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核心语言定位：少而精，每门都有明确职责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2194560"/>
                <a:gridCol w="5486400"/>
                <a:gridCol w="3749040"/>
              </a:tblGrid>
              <a:tr h="56692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语言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定位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使用阶段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Python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主力编程 + 安全工具 + 检测器 + 靶场开发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1 个月起，贯穿全程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Shell (Bash)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Linux 自动化 + 应急响应脚本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4 个月起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SQL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数据库基础 + SQL 注入原理与防御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3 个月起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JavaScript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Web 安全必须的基础（够用即可）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3 个月起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底层 + 内存 + Linux 系统编程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6～7 个月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Rust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毕业选修：自学路线图在 Day 112 给出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结业后按需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5486400"/>
            <a:ext cx="11094415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不学：Java、PHP、Go、C++ —— 需要什么再补什么，时间只花在主线上。</a:t>
            </a:r>
            <a:endParaRPr lang="en-US" sz="13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PLAN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 个月阶段总览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481328"/>
          <a:ext cx="11094415" cy="914400"/>
        </p:xfrm>
        <a:graphic>
          <a:graphicData uri="http://schemas.openxmlformats.org/drawingml/2006/table">
            <a:tbl>
              <a:tblPr/>
              <a:tblGrid>
                <a:gridCol w="1645920"/>
                <a:gridCol w="5486400"/>
                <a:gridCol w="4297680"/>
              </a:tblGrid>
              <a:tr h="42062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月份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阶段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核心产出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1 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Python 基础：变量→容器→函数→文件→OOP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月项目：命令行资产管理系统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2 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Python 进阶：socket/HTTP/爬虫/并发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月项目：安全工具箱 v1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3 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Web 开发(Flask) + 漏洞原理与防御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月项目：Web 安全实验平台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4 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Linux + Shell + 计算机网络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自动化脚本 + 流量分析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5 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渗透测试方法论 + 授权靶场实战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完整渗透测试报告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6 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 语言 + 内存与系统基础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 语言网络程序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7 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Linux 系统编程(C)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多线程 TCP 服务器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8 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二进制安全入门：汇编基础/栈溢出概念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自建受控溢出实验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9 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安全工程化：代码审计 + 自动化检测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综合检测平台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10 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毕业综合项目 + 求职准备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毕业项目 + 作品集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6053328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每月一个项目验证学习成果；每周最后一天固定复习（总结 / 错题 / 代码复盘 / 阶段测试）。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TRADEOFF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V2.0 压缩说明：砍了什么，留了什么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17904"/>
          <a:ext cx="11094415" cy="914400"/>
        </p:xfrm>
        <a:graphic>
          <a:graphicData uri="http://schemas.openxmlformats.org/drawingml/2006/table">
            <a:tbl>
              <a:tblPr/>
              <a:tblGrid>
                <a:gridCol w="3108960"/>
                <a:gridCol w="3291840"/>
                <a:gridCol w="5029200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内容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V1.0（18个月）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V2.0（10个月）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Python 主线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1~3 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1~3 月（不变，内容更紧凑）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Linux + 网络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4~7 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4 月合并完成（保留核心实操）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Web安全 + 渗透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8~10 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提前到第 3 / 5 月（更早实战）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 + 组成原理 + 汇编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11~13 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6 月 + 第 8 月（汇编降到入门级）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Linux 系统编程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14~15 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7 月（保留全部核心项目）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Rust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16~18 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移出主线 → 毕业选修（自学路线图）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CSAPP 全书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完整精读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精选章节（内存/链接/并发）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548640" y="5394960"/>
            <a:ext cx="11094415" cy="822960"/>
          </a:xfrm>
          <a:prstGeom prst="roundRect">
            <a:avLst>
              <a:gd name="adj" fmla="val 8889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49808" y="5449824"/>
            <a:ext cx="10692079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节奏弹性：某个月卡住就自然顺延 —— V2.0 同样兼容 12 个月完成（多出的 2 个月是缓冲，不是新内容）。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MONTH 1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 月 · Python 零基础到能写程序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426464"/>
          <a:ext cx="11094415" cy="914400"/>
        </p:xfrm>
        <a:graphic>
          <a:graphicData uri="http://schemas.openxmlformats.org/drawingml/2006/table">
            <a:tbl>
              <a:tblPr/>
              <a:tblGrid>
                <a:gridCol w="914400"/>
                <a:gridCol w="10515600"/>
              </a:tblGrid>
              <a:tr h="60350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主题与关键知识点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W1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起步：计算机是什么 / 开发环境 / print 与变量 / 列表元组 / 循环判断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W2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深入：字符串方法 / 字典与集合 / 函数定义调用 / 错误处理 try-except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W3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工程雏形：文件读写 / 正则表达式 / CSV·JSON / 模块与虚拟环境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W4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面向对象：class / 继承 / 异常设计 / 调试与日志 / 代码规范 PEP8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4480560"/>
            <a:ext cx="11094415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实验重点：</a:t>
            </a:r>
            <a:pPr indent="0" marL="0">
              <a:spcAft>
                <a:spcPts val="800"/>
              </a:spcAft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每天 60 分钟实操：从 Day 001 起每课都敲代码；正则从日志提取 IP；JSON 配置读写。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月项目：</a:t>
            </a:r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命令行资产管理系统 —— Host 类 + JSON 持久化 + logging + 菜单交互，管理实验主机清单。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548640" y="5577840"/>
            <a:ext cx="11094415" cy="713232"/>
          </a:xfrm>
          <a:prstGeom prst="roundRect">
            <a:avLst>
              <a:gd name="adj" fmla="val 10256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5632704"/>
            <a:ext cx="10692079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验收：不看资料能写“增删改查+统计”完整命令行程序；能讲清类与实例的区别。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MONTH 2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2 月 · 网络编程与安全工具开发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426464"/>
          <a:ext cx="11094415" cy="914400"/>
        </p:xfrm>
        <a:graphic>
          <a:graphicData uri="http://schemas.openxmlformats.org/drawingml/2006/table">
            <a:tbl>
              <a:tblPr/>
              <a:tblGrid>
                <a:gridCol w="914400"/>
                <a:gridCol w="10515600"/>
              </a:tblGrid>
              <a:tr h="60350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主题与关键知识点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W5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socket：TCP/UDP / 三次握手 / 客户端与服务器 / 多线程并发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W6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HTTP 与爬虫：requests / BeautifulSoup / API 与 JSON / 信息收集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W7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并发深入：Lock 与竞态 / 线程池 / asyncio 入门 / subprocess / hashlib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W8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月项目冲刺：工具箱架构 / 模块开发 / CLI 整合 / 测试与文档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4480560"/>
            <a:ext cx="11094415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实验重点：</a:t>
            </a:r>
            <a:pPr indent="0" marL="0">
              <a:spcAft>
                <a:spcPts val="800"/>
              </a:spcAft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echo 服务器联调；多线程端口扫描器 v1；批量主机探测工具（全部仅限授权目标）。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月项目：</a:t>
            </a:r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安全工具箱 v1 —— 端口扫描 + 目录暴破 + 子域名枚举三合一 CLI，JSON+CSV 报告。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548640" y="5577840"/>
            <a:ext cx="11094415" cy="713232"/>
          </a:xfrm>
          <a:prstGeom prst="roundRect">
            <a:avLst>
              <a:gd name="adj" fmla="val 10256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5632704"/>
            <a:ext cx="10692079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验收：工具箱能对自己的实验机完成扫描并出报告；能解释 TCP 与 UDP 的选型依据。</a:t>
            </a:r>
            <a:endParaRPr lang="en-US" sz="12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MONTH 3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3 月 · Web 开发与漏洞原理（攻防一体）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426464"/>
          <a:ext cx="11094415" cy="914400"/>
        </p:xfrm>
        <a:graphic>
          <a:graphicData uri="http://schemas.openxmlformats.org/drawingml/2006/table">
            <a:tbl>
              <a:tblPr/>
              <a:tblGrid>
                <a:gridCol w="914400"/>
                <a:gridCol w="10515600"/>
              </a:tblGrid>
              <a:tr h="60350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主题与关键知识点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W9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Flask：路由/模板/表单/SQLite/session + 周项目个人博客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W10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漏洞原理①：靶场搭建 / SQL 注入 / XSS / CSRF（原理+防御+修复靶场）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W11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漏洞原理②：命令注入 / 文件上传 / SSRF / 越权 + 自动化检测脚本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W12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毕业项目：Web 安全实验平台（靶场+检测器+报告三合一）+ 季度大复盘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4480560"/>
            <a:ext cx="11094415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实验重点：</a:t>
            </a:r>
            <a:pPr indent="0" marL="0">
              <a:spcAft>
                <a:spcPts val="800"/>
              </a:spcAft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每个漏洞都在自己写的靶场复现；XSS/SQLi 检测脚本；漏洞版 vs 安全版双向验证。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月项目：</a:t>
            </a:r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Web 安全实验平台 —— 四大漏洞模块双版本 + 插件化检测引擎 + HTML 报告。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548640" y="5577840"/>
            <a:ext cx="11094415" cy="713232"/>
          </a:xfrm>
          <a:prstGeom prst="roundRect">
            <a:avLst>
              <a:gd name="adj" fmla="val 10256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5632704"/>
            <a:ext cx="10692079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验收：能独立讲清任一漏洞的成因/利用/防御；平台能自动检出自己埋的漏洞并出报告。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MONTH 4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4 月 · Linux + Shell + 计算机网络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426464"/>
          <a:ext cx="11094415" cy="914400"/>
        </p:xfrm>
        <a:graphic>
          <a:graphicData uri="http://schemas.openxmlformats.org/drawingml/2006/table">
            <a:tbl>
              <a:tblPr/>
              <a:tblGrid>
                <a:gridCol w="914400"/>
                <a:gridCol w="10515600"/>
              </a:tblGrid>
              <a:tr h="60350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主题与关键知识点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W13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Linux 起步：发行版 / 文件系统 / 权限 rwx / 用户与 sudo / 文本查看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W14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系统管理：进程 / 软件包 / systemd / 日志体系 / 管道三剑客 grep·awk·sed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W15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网络与远程：ip/ss/curl / SSH 加固 / 防火墙 ufw / Nginx 部署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W16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Shell 脚本：变量/条件/循环/函数 / cron 定时 / 月项目基线检查工具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4480560"/>
            <a:ext cx="11094415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实验重点：</a:t>
            </a:r>
            <a:pPr indent="0" marL="0">
              <a:spcAft>
                <a:spcPts val="800"/>
              </a:spcAft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auth.log 找爆破痕迹；SSH 加固清单落地；ufw 只开必要端口；Nginx 部署静态站。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月项目：</a:t>
            </a:r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Linux 安全基线检查工具 —— bash+Python 混合，检查项→报告一条龙。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548640" y="5577840"/>
            <a:ext cx="11094415" cy="713232"/>
          </a:xfrm>
          <a:prstGeom prst="roundRect">
            <a:avLst>
              <a:gd name="adj" fmla="val 10256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5632704"/>
            <a:ext cx="10692079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验收：拿到一台新机 30 分钟内完成加固基线；能用一行流统计日志 TOP10。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MONTH 5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5 月 · 渗透测试方法论与授权实战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426464"/>
          <a:ext cx="11094415" cy="914400"/>
        </p:xfrm>
        <a:graphic>
          <a:graphicData uri="http://schemas.openxmlformats.org/drawingml/2006/table">
            <a:tbl>
              <a:tblPr/>
              <a:tblGrid>
                <a:gridCol w="914400"/>
                <a:gridCol w="10515600"/>
              </a:tblGrid>
              <a:tr h="60350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主题与关键知识点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W17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方法论：侦察/枚举/漏洞分析/利用/后渗透/报告 六阶段框架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W18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信息收集：被动侦察/子域枚举/指纹识别/目录暴破（授权目标）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W19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漏洞利用：公开漏洞检索/MSF 概念/手工验证 POC/权限提升思路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W20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实战周：靶场完整渗透（信息收集→利用→报告）+ 月度复盘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4480560"/>
            <a:ext cx="11094415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实验重点：</a:t>
            </a:r>
            <a:pPr indent="0" marL="0">
              <a:spcAft>
                <a:spcPts val="800"/>
              </a:spcAft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在授权靶场完成 2 次完整渗透流程；每一步留档截图；报告按行业模板写。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月项目：</a:t>
            </a:r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完整渗透测试报告 —— 含执行摘要/风险分级/复现步骤/修复建议。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548640" y="5577840"/>
            <a:ext cx="11094415" cy="713232"/>
          </a:xfrm>
          <a:prstGeom prst="roundRect">
            <a:avLst>
              <a:gd name="adj" fmla="val 10256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5632704"/>
            <a:ext cx="10692079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验收：报告达到可交付给客户的水准；全流程脱稿讲清每个阶段的目的。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MONTH 6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6 月 · C 语言 + 内存与系统基础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426464"/>
          <a:ext cx="11094415" cy="914400"/>
        </p:xfrm>
        <a:graphic>
          <a:graphicData uri="http://schemas.openxmlformats.org/drawingml/2006/table">
            <a:tbl>
              <a:tblPr/>
              <a:tblGrid>
                <a:gridCol w="914400"/>
                <a:gridCol w="10515600"/>
              </a:tblGrid>
              <a:tr h="60350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主题与关键知识点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W21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 起步：变量/类型/printf/控制流/函数 —— 与 Python 对照学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W22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指针与内存：地址/解引用/指针算术/堆栈区别/malloc·free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W23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结构与文件：struct/union/位运算/文件 IO/多文件编译 Makefile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W24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计算机基础：进制与补码/CPU 与内存 hierarchy/编译链接过程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4480560"/>
            <a:ext cx="11094415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实验重点：</a:t>
            </a:r>
            <a:pPr indent="0" marL="0">
              <a:spcAft>
                <a:spcPts val="800"/>
              </a:spcAft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手写内存布局图；valgrind 查内存泄漏；用 gdb 看变量在内存里的真身。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月项目：</a:t>
            </a:r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 语言网络程序 —— TCP echo 服务器/客户端，理解每个系统调用。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548640" y="5577840"/>
            <a:ext cx="11094415" cy="713232"/>
          </a:xfrm>
          <a:prstGeom prst="roundRect">
            <a:avLst>
              <a:gd name="adj" fmla="val 10256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5632704"/>
            <a:ext cx="10692079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验收：能解释“指针到底是什么”；程序能跑且无内存泄漏；能画出栈帧图。</a:t>
            </a:r>
            <a:endParaRPr lang="en-US" sz="12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MONTH 7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7 月 · Linux 系统编程（C）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graphicFrame>
        <p:nvGraphicFramePr>
          <p:cNvPr id="1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426464"/>
          <a:ext cx="11094415" cy="914400"/>
        </p:xfrm>
        <a:graphic>
          <a:graphicData uri="http://schemas.openxmlformats.org/drawingml/2006/table">
            <a:tbl>
              <a:tblPr/>
              <a:tblGrid>
                <a:gridCol w="914400"/>
                <a:gridCol w="10515600"/>
              </a:tblGrid>
              <a:tr h="60350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主题与关键知识点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W25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系统调用：fork/exec/wait、进程生命周期、父子进程通信 pipe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W26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信号与进程：signal 处理/僵尸进程回收/守护进程概念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W27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多线程：pthread_create/mutex/条件变量/生产者消费者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W28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网络编程：socket API C 版/多线程 TCP 服务器月项目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4480560"/>
            <a:ext cx="11094415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实验重点：</a:t>
            </a:r>
            <a:pPr indent="0" marL="0">
              <a:spcAft>
                <a:spcPts val="800"/>
              </a:spcAft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每节课都在真实 Linux 环境写 C；strace 看系统调用；对比 Python 与 C 的 socket 实现。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月项目：</a:t>
            </a:r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 语言多线程 TCP 服务器 —— mutex 保护共享状态，压测并发性能。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548640" y="5577840"/>
            <a:ext cx="11094415" cy="713232"/>
          </a:xfrm>
          <a:prstGeom prst="roundRect">
            <a:avLst>
              <a:gd name="adj" fmla="val 10256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5632704"/>
            <a:ext cx="10692079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验收：服务器能扛并发连接不死锁；能讲清 fork 与 pthread 的适用场景。</a:t>
            </a:r>
            <a:endParaRPr lang="en-US" sz="12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MONTH 8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8 月 · 二进制安全入门（受控环境）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graphicFrame>
        <p:nvGraphicFramePr>
          <p:cNvPr id="1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426464"/>
          <a:ext cx="11094415" cy="914400"/>
        </p:xfrm>
        <a:graphic>
          <a:graphicData uri="http://schemas.openxmlformats.org/drawingml/2006/table">
            <a:tbl>
              <a:tblPr/>
              <a:tblGrid>
                <a:gridCol w="914400"/>
                <a:gridCol w="10515600"/>
              </a:tblGrid>
              <a:tr h="60350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主题与关键知识点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W29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x86-64 汇编基础：寄存器/常用指令/函数调用约定/栈帧结构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W30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二进制工具链：objdump/gdb 调试/ pwntools 概念/ELF 结构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W31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栈溢出原理：缓冲区/返回地址覆盖/栈保护机制（canary/NX/ASLR）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W32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受控实验：自建无保护程序上复现溢出 + 月度复盘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4480560"/>
            <a:ext cx="11094415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实验重点：</a:t>
            </a:r>
            <a:pPr indent="0" marL="0">
              <a:spcAft>
                <a:spcPts val="800"/>
              </a:spcAft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全部实验在自己编译的受控程序上（-fno-stack-protector 等自建环境）。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月项目：</a:t>
            </a:r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受控栈溢出实验报告 —— 从反汇编到利用成功全记录 + 防御机制分析。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548640" y="5577840"/>
            <a:ext cx="11094415" cy="713232"/>
          </a:xfrm>
          <a:prstGeom prst="roundRect">
            <a:avLst>
              <a:gd name="adj" fmla="val 10256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5632704"/>
            <a:ext cx="10692079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验收：能读懂简单函数的反汇编；能解释 NX/ASLR/canary 各自防住了什么。</a:t>
            </a:r>
            <a:endParaRPr lang="en-US" sz="12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MONTH 9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9 月 · 安全工程化：审计与自动化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16</a:t>
            </a:r>
            <a:endParaRPr lang="en-US" sz="900" dirty="0"/>
          </a:p>
        </p:txBody>
      </p:sp>
      <p:graphicFrame>
        <p:nvGraphicFramePr>
          <p:cNvPr id="1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426464"/>
          <a:ext cx="11094415" cy="914400"/>
        </p:xfrm>
        <a:graphic>
          <a:graphicData uri="http://schemas.openxmlformats.org/drawingml/2006/table">
            <a:tbl>
              <a:tblPr/>
              <a:tblGrid>
                <a:gridCol w="914400"/>
                <a:gridCol w="10515600"/>
              </a:tblGrid>
              <a:tr h="60350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主题与关键知识点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W33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代码审计思路：危险函数清单/数据流追踪/污点分析概念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W34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Python Web 审计：Flask/Django 常见漏洞模式/依赖库漏洞(SCA)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W35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检测工程化：规则引擎/插件化架构/误报控制/CI 集成概念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W36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月项目：综合检测平台（多规则+并发+报告）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4480560"/>
            <a:ext cx="11094415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实验重点：</a:t>
            </a:r>
            <a:pPr indent="0" marL="0">
              <a:spcAft>
                <a:spcPts val="800"/>
              </a:spcAft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给自己第 3 月的靶场做完整审计；写检测规则覆盖每个已知漏洞。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月项目：</a:t>
            </a:r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综合漏洞检测平台 —— 插件化检查器 + 风险分级 + 报告中心。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548640" y="5577840"/>
            <a:ext cx="11094415" cy="713232"/>
          </a:xfrm>
          <a:prstGeom prst="roundRect">
            <a:avLst>
              <a:gd name="adj" fmla="val 10256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5632704"/>
            <a:ext cx="10692079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验收：新靶场接入后 10 分钟内出完整报告；每条规则能说清误报场景。</a:t>
            </a:r>
            <a:endParaRPr lang="en-US" sz="12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MONTH 10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10 月 · 毕业综合项目 + 求职准备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17</a:t>
            </a:r>
            <a:endParaRPr lang="en-US" sz="900" dirty="0"/>
          </a:p>
        </p:txBody>
      </p:sp>
      <p:graphicFrame>
        <p:nvGraphicFramePr>
          <p:cNvPr id="1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426464"/>
          <a:ext cx="11094415" cy="914400"/>
        </p:xfrm>
        <a:graphic>
          <a:graphicData uri="http://schemas.openxmlformats.org/drawingml/2006/table">
            <a:tbl>
              <a:tblPr/>
              <a:tblGrid>
                <a:gridCol w="914400"/>
                <a:gridCol w="10515600"/>
              </a:tblGrid>
              <a:tr h="60350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主题与关键知识点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W37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毕业项目选题与架构：整合 10 个月所学（工具+平台+报告）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W38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开发冲刺：每周一个里程碑/代码质量/文档同步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W39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作品集打造：GitHub 整理/README 规范/项目演示视频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W40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求职准备：简历/面试题库/目标岗位分析/模拟面试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4480560"/>
            <a:ext cx="11094415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实验重点：</a:t>
            </a:r>
            <a:pPr indent="0" marL="0">
              <a:spcAft>
                <a:spcPts val="800"/>
              </a:spcAft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每周复盘会：演示进度/代码评审/问题清单；一切产物进 GitHub。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月项目：</a:t>
            </a:r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毕业综合项目 —— 可写进简历、可现场演示、有完整文档的拳头作品。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548640" y="5577840"/>
            <a:ext cx="11094415" cy="713232"/>
          </a:xfrm>
          <a:prstGeom prst="roundRect">
            <a:avLst>
              <a:gd name="adj" fmla="val 10256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5632704"/>
            <a:ext cx="10692079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验收：项目 5 分钟演示流畅；简历过 HR 关；技术面试能讲清每个技术选型。</a:t>
            </a:r>
            <a:endParaRPr lang="en-US" sz="12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DAILY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每天 2 小时怎么用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18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00200"/>
            <a:ext cx="3503066" cy="1188720"/>
          </a:xfrm>
          <a:prstGeom prst="roundRect">
            <a:avLst>
              <a:gd name="adj" fmla="val 6154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00200"/>
            <a:ext cx="3429914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 分钟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PPT 理论学习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4069994" y="210312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600200"/>
            <a:ext cx="3503066" cy="1188720"/>
          </a:xfrm>
          <a:prstGeom prst="roundRect">
            <a:avLst>
              <a:gd name="adj" fmla="val 6154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600200"/>
            <a:ext cx="3429914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60 分钟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实际操作 / 写代码</a:t>
            </a:r>
            <a:endParaRPr lang="en-US" sz="1400" dirty="0"/>
          </a:p>
        </p:txBody>
      </p:sp>
      <p:sp>
        <p:nvSpPr>
          <p:cNvPr id="13" name="Shape 11"/>
          <p:cNvSpPr/>
          <p:nvPr/>
        </p:nvSpPr>
        <p:spPr>
          <a:xfrm>
            <a:off x="7865669" y="210312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600200"/>
            <a:ext cx="3503066" cy="1188720"/>
          </a:xfrm>
          <a:prstGeom prst="roundRect">
            <a:avLst>
              <a:gd name="adj" fmla="val 6154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600200"/>
            <a:ext cx="3429914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 分钟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 / 复习 / 作业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548640" y="3291840"/>
            <a:ext cx="11094415" cy="1554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800"/>
              </a:spcAft>
              <a:buNone/>
            </a:pPr>
            <a:r>
              <a:rPr lang="en-US" sz="14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每日固定节奏（从 Day 001 保持到毕业）</a:t>
            </a:r>
            <a:endParaRPr lang="en-US" sz="1450" dirty="0"/>
          </a:p>
          <a:p>
            <a:pPr indent="0" marL="0">
              <a:spcAft>
                <a:spcPts val="5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30 分钟理论：PPT 过一遍，标记疑问点，不动手。</a:t>
            </a:r>
            <a:endParaRPr lang="en-US" sz="1450" dirty="0"/>
          </a:p>
          <a:p>
            <a:pPr indent="0" marL="0">
              <a:spcAft>
                <a:spcPts val="5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60 分钟实操：把课件代码全部亲手敲一遍并运行、改错、实验 —— 这是每天的核心。</a:t>
            </a:r>
            <a:endParaRPr lang="en-US" sz="1450" dirty="0"/>
          </a:p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30 分钟练习：做 5 道随堂练习 + 作业；答案在 PPT 备注里，先做再看。</a:t>
            </a:r>
            <a:endParaRPr lang="en-US" sz="1450" dirty="0"/>
          </a:p>
        </p:txBody>
      </p:sp>
      <p:sp>
        <p:nvSpPr>
          <p:cNvPr id="17" name="Shape 15"/>
          <p:cNvSpPr/>
          <p:nvPr/>
        </p:nvSpPr>
        <p:spPr>
          <a:xfrm>
            <a:off x="548640" y="521208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49808" y="526694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内容难的一天可延长到 3 小时；但可持续 &gt; 强度 —— 宁可每天 2 小时，不要周末突击 10 小时。</a:t>
            </a:r>
            <a:endParaRPr lang="en-US" sz="12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WEEKLY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每周节奏：6 天学习 + 1 天复盘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19</a:t>
            </a:r>
            <a:endParaRPr lang="en-US" sz="900" dirty="0"/>
          </a:p>
        </p:txBody>
      </p:sp>
      <p:graphicFrame>
        <p:nvGraphicFramePr>
          <p:cNvPr id="2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2011680"/>
                <a:gridCol w="3931920"/>
                <a:gridCol w="5486400"/>
              </a:tblGrid>
              <a:tr h="64008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时间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安排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说明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周一~五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学习新内容（Day N）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按当天 PPT 的三段节奏走；卡住当天问题当天清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周六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继续新内容 + 补作业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本周作业没写完的补上；每周小实验收尾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周日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复习日（第 7 天）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知识总结 / 错题本 / 代码复盘 / 周项目 / 阶段测试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379476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800"/>
              </a:spcAft>
              <a:buNone/>
            </a:pPr>
            <a:r>
              <a:rPr lang="en-US" sz="1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周日复盘固定动作（约 2 小时）：</a:t>
            </a:r>
            <a:endParaRPr lang="en-US" sz="1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合上 PPT 画出本周知识地图 → ② 重做本周错题 → ③ 读一遍自己本周写的全部代码 → ④ 周项目推进或收尾 → ⑤ 做 10 题阶段测试（月末周 30 题）。</a:t>
            </a:r>
            <a:endParaRPr lang="en-US" sz="1400" dirty="0"/>
          </a:p>
          <a:p>
            <a:pPr indent="0" marL="0">
              <a:buNone/>
            </a:pPr>
            <a:r>
              <a:rPr lang="en-US" sz="130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每月最后一天：月项目验收 + 月度大测试 + 下月预习。</a:t>
            </a:r>
            <a:endParaRPr lang="en-US" sz="1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EXAM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考核机制：每一步都有客观标准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</a:t>
            </a:r>
            <a:endParaRPr lang="en-US" sz="900" dirty="0"/>
          </a:p>
        </p:txBody>
      </p:sp>
      <p:graphicFrame>
        <p:nvGraphicFramePr>
          <p:cNvPr id="2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17904"/>
          <a:ext cx="11094415" cy="914400"/>
        </p:xfrm>
        <a:graphic>
          <a:graphicData uri="http://schemas.openxmlformats.org/drawingml/2006/table">
            <a:tbl>
              <a:tblPr/>
              <a:tblGrid>
                <a:gridCol w="1645920"/>
                <a:gridCol w="1554480"/>
                <a:gridCol w="3657600"/>
                <a:gridCol w="4572000"/>
              </a:tblGrid>
              <a:tr h="51206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层级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频率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形式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通过标准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随堂测验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每天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 题即时自测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答对 4 题，错题当天弄懂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每日验收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每天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实操清单 check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清单全部打勾才能睡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周测试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每周日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10 题笔试+实操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≥ 8 分（10 分制）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月项目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每月末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完整项目验收清单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功能全部实现+能演示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月度大考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每月末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30 题综合测试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≥ 24 分（30 分制）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毕业考核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10 月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毕业项目+综合笔试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项目通过+笔试 ≥ 80%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不设淘汰、没有排名 —— 考核是给自己照镜子：没达标就停下补齐，进度可以慢，坑不能留。</a:t>
            </a:r>
            <a:endParaRPr lang="en-US" sz="125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PRINCIPLES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六条学习原则（全程生效）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72768"/>
            <a:ext cx="11094415" cy="482803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不追求学得快 —— 追求真正理解。卡住就多花时间，不跳过。</a:t>
            </a:r>
            <a:endParaRPr lang="en-US" sz="14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少背，多做 —— 理论 30%，实践 70%。每个知识点都要动手验证。</a:t>
            </a:r>
            <a:endParaRPr lang="en-US" sz="14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每个阶段必须有项目 —— 不能只看书、只看 PPT。</a:t>
            </a:r>
            <a:endParaRPr lang="en-US" sz="14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每周必须复习 —— 最后一天做总结、错题、代码复盘、阶段测试。</a:t>
            </a:r>
            <a:endParaRPr lang="en-US" sz="14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每月一个项目 —— 用项目验证学习成果，做不出来 = 没学会。</a:t>
            </a:r>
            <a:endParaRPr lang="en-US" sz="14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5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所有安全实践只针对：自己的机器、实验环境、CTF 靶场、明确授权目标。</a:t>
            </a:r>
            <a:endParaRPr lang="en-US" sz="1450" dirty="0"/>
          </a:p>
        </p:txBody>
      </p:sp>
      <p:sp>
        <p:nvSpPr>
          <p:cNvPr id="9" name="Text 7"/>
          <p:cNvSpPr/>
          <p:nvPr/>
        </p:nvSpPr>
        <p:spPr>
          <a:xfrm>
            <a:off x="548640" y="5806440"/>
            <a:ext cx="11094415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合法与授权是底线：未经授权对任何系统进行测试都是违法行为。</a:t>
            </a:r>
            <a:endParaRPr lang="en-US" sz="135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PROMISE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给零基础的四条承诺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永远不说“这个很简单，你应该知道”。每个概念都当第一次讲。</a:t>
            </a:r>
            <a:endParaRPr lang="en-US" sz="14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专业术语第一次出现时，先给一句“人话解释”，再深入。</a:t>
            </a:r>
            <a:endParaRPr lang="en-US" sz="14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所有代码逐行讲解，你可以直接照着敲出来运行。</a:t>
            </a:r>
            <a:endParaRPr lang="en-US" sz="14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卡住是正常的：允许重复、允许回看、允许慢。理解 &gt; 进度。</a:t>
            </a:r>
            <a:endParaRPr lang="en-US" sz="1450" dirty="0"/>
          </a:p>
        </p:txBody>
      </p:sp>
      <p:sp>
        <p:nvSpPr>
          <p:cNvPr id="9" name="Shape 7"/>
          <p:cNvSpPr/>
          <p:nvPr/>
        </p:nvSpPr>
        <p:spPr>
          <a:xfrm>
            <a:off x="548640" y="4663440"/>
            <a:ext cx="11094415" cy="1188720"/>
          </a:xfrm>
          <a:prstGeom prst="roundRect">
            <a:avLst>
              <a:gd name="adj" fmla="val 5385"/>
            </a:avLst>
          </a:prstGeom>
          <a:solidFill>
            <a:srgbClr val="ECFEFF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31520" y="4773168"/>
            <a:ext cx="10728655" cy="9692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示例：什么叫“解释一个术语”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错误示范：直接讲“Socket 是 BSD API 提供的通信端点”。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正确示范：Socket 可以理解成“程序进行网络通信时使用的通信接口”——就像打电话时的听筒，程序通过它收发数据。</a:t>
            </a:r>
            <a:endParaRPr lang="en-US" sz="13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PROJECTS-1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 个硬核项目详解（上）：第 1~5 月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23</a:t>
            </a:r>
            <a:endParaRPr lang="en-US" sz="900" dirty="0"/>
          </a:p>
        </p:txBody>
      </p:sp>
      <p:graphicFrame>
        <p:nvGraphicFramePr>
          <p:cNvPr id="2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17904"/>
          <a:ext cx="11094415" cy="914400"/>
        </p:xfrm>
        <a:graphic>
          <a:graphicData uri="http://schemas.openxmlformats.org/drawingml/2006/table">
            <a:tbl>
              <a:tblPr/>
              <a:tblGrid>
                <a:gridCol w="2834640"/>
                <a:gridCol w="1097280"/>
                <a:gridCol w="4754880"/>
                <a:gridCol w="274320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月份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技术要点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做不出来说明什么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① 命令行资产管理系统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1 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OOP / JSON 持久化 / logging / 菜单循环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Python 基础没打通，回炉 Week1-4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② 安全工具箱 v1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2 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socket / 多线程 / requests / argparse / 报告生成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网络编程不熟，重做 Week5-7 实验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③ Web 安全实验平台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3 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Flask / SQLite / 四大漏洞 / 检测引擎 / HTML 报告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漏洞原理只懂皮毛，回炉 Week10-11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④ Linux 基线检查工具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4 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Bash / 文本三剑客 / 系统配置审计 / 混合编程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Linux 功底不扎实，回炉 Week13-15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⑤ 渗透测试报告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5 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六阶段方法论 / 信息收集 / 利用链 / 报告写作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流程不熟，重跑一次完整靶场渗透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每个项目都有详细验收清单 —— 不是“差不多能跑”，而是逐项打勾全部通过。</a:t>
            </a:r>
            <a:endParaRPr lang="en-US" sz="125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PROJECTS-2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 个硬核项目详解（下）：第 6~10 月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24</a:t>
            </a:r>
            <a:endParaRPr lang="en-US" sz="900" dirty="0"/>
          </a:p>
        </p:txBody>
      </p:sp>
      <p:graphicFrame>
        <p:nvGraphicFramePr>
          <p:cNvPr id="2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17904"/>
          <a:ext cx="11094415" cy="914400"/>
        </p:xfrm>
        <a:graphic>
          <a:graphicData uri="http://schemas.openxmlformats.org/drawingml/2006/table">
            <a:tbl>
              <a:tblPr/>
              <a:tblGrid>
                <a:gridCol w="2834640"/>
                <a:gridCol w="1097280"/>
                <a:gridCol w="4754880"/>
                <a:gridCol w="274320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月份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技术要点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做不出来说明什么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⑥ C 语言网络程序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6 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指针 / malloc / socket C 版 / 编译调试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内存模型没吃透，重学指针周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⑦ 多线程 TCP 服务器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7 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pthread / mutex / 条件变量 / 压测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并发概念混乱，回炉 Week27-28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⑧ 受控溢出实验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8 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汇编 / gdb / 栈帧 / 防御机制分析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二进制基础薄弱，重做实验环境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⑨ 综合检测平台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9 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插件化 / 规则引擎 / 并发 / 报告中心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工程化能力不足，重构第 3 月平台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⑩ 毕业综合项目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10 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整合所学 / 文档 / 演示 / 作品集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—— 这是毕业门槛本身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5623560"/>
            <a:ext cx="11094415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 个项目做下来，你的 GitHub 就是作品集，不需要靠证书说话。</a:t>
            </a:r>
            <a:endParaRPr lang="en-US" sz="135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BOOKS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教材：4 本必读 + 2 本选修，按月购买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25</a:t>
            </a:r>
            <a:endParaRPr lang="en-US" sz="900" dirty="0"/>
          </a:p>
        </p:txBody>
      </p:sp>
      <p:graphicFrame>
        <p:nvGraphicFramePr>
          <p:cNvPr id="2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17904"/>
          <a:ext cx="11094415" cy="914400"/>
        </p:xfrm>
        <a:graphic>
          <a:graphicData uri="http://schemas.openxmlformats.org/drawingml/2006/table">
            <a:tbl>
              <a:tblPr/>
              <a:tblGrid>
                <a:gridCol w="4754880"/>
                <a:gridCol w="4114800"/>
                <a:gridCol w="2560320"/>
              </a:tblGrid>
              <a:tr h="56692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书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用于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什么时候买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《Python编程：从入门到实践》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1~3 月 Python 主线参考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开课前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《Linux命令行与Shell脚本编程大全》第4版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4 月 Linux / Shell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3 月末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《计算机网络——自顶向下方法》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4~5 月 网络深化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3 月末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《C程序设计语言》第2版（K&amp;R）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6~7 月 C 语言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5 月末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《深入理解计算机系统 CSAPP》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6/8 月精选章节（选修）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5 月末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《Rust权威指南》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毕业选修自学路线（选修）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结业后再说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5257800"/>
            <a:ext cx="11094415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书是参考和深化，课程 PPT 才是每天的主线 —— 不用一开头就把书全买了。</a:t>
            </a:r>
            <a:endParaRPr lang="en-US" sz="13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FORMAT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每一天的 PPT 都长什么样（14~16 页增强版）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768096"/>
          </a:xfrm>
          <a:prstGeom prst="roundRect">
            <a:avLst>
              <a:gd name="adj" fmla="val 8333"/>
            </a:avLst>
          </a:prstGeom>
          <a:solidFill>
            <a:srgbClr val="ECFE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13232" y="1572768"/>
            <a:ext cx="5035144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  </a:t>
            </a:r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今天在 10 个月路线中的位置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6278728" y="1517904"/>
            <a:ext cx="5364328" cy="768096"/>
          </a:xfrm>
          <a:prstGeom prst="roundRect">
            <a:avLst>
              <a:gd name="adj" fmla="val 8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43320" y="1572768"/>
            <a:ext cx="5035144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目标 / 为什么  </a:t>
            </a:r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当天任务清单与动机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2414016"/>
            <a:ext cx="5364328" cy="768096"/>
          </a:xfrm>
          <a:prstGeom prst="roundRect">
            <a:avLst>
              <a:gd name="adj" fmla="val 8333"/>
            </a:avLst>
          </a:prstGeom>
          <a:solidFill>
            <a:srgbClr val="ECFE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13232" y="2468880"/>
            <a:ext cx="5035144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概念 + 图解  </a:t>
            </a:r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零基础讲解，术语必解释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6278728" y="2414016"/>
            <a:ext cx="5364328" cy="768096"/>
          </a:xfrm>
          <a:prstGeom prst="roundRect">
            <a:avLst>
              <a:gd name="adj" fmla="val 8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443320" y="2468880"/>
            <a:ext cx="5035144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代码示例  </a:t>
            </a:r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可运行、可抄、逐行注释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548640" y="3310128"/>
            <a:ext cx="5364328" cy="768096"/>
          </a:xfrm>
          <a:prstGeom prst="roundRect">
            <a:avLst>
              <a:gd name="adj" fmla="val 8333"/>
            </a:avLst>
          </a:prstGeom>
          <a:solidFill>
            <a:srgbClr val="ECFE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13232" y="3364992"/>
            <a:ext cx="5035144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  </a:t>
            </a:r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 题（答案在备注）</a:t>
            </a:r>
            <a:endParaRPr lang="en-US" sz="1300" dirty="0"/>
          </a:p>
        </p:txBody>
      </p:sp>
      <p:sp>
        <p:nvSpPr>
          <p:cNvPr id="18" name="Shape 16"/>
          <p:cNvSpPr/>
          <p:nvPr/>
        </p:nvSpPr>
        <p:spPr>
          <a:xfrm>
            <a:off x="6278728" y="3310128"/>
            <a:ext cx="5364328" cy="768096"/>
          </a:xfrm>
          <a:prstGeom prst="roundRect">
            <a:avLst>
              <a:gd name="adj" fmla="val 8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443320" y="3364992"/>
            <a:ext cx="5035144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  </a:t>
            </a:r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新手坑对照表</a:t>
            </a:r>
            <a:endParaRPr lang="en-US" sz="1300" dirty="0"/>
          </a:p>
        </p:txBody>
      </p:sp>
      <p:sp>
        <p:nvSpPr>
          <p:cNvPr id="20" name="Shape 18"/>
          <p:cNvSpPr/>
          <p:nvPr/>
        </p:nvSpPr>
        <p:spPr>
          <a:xfrm>
            <a:off x="548640" y="4206240"/>
            <a:ext cx="5364328" cy="768096"/>
          </a:xfrm>
          <a:prstGeom prst="roundRect">
            <a:avLst>
              <a:gd name="adj" fmla="val 8333"/>
            </a:avLst>
          </a:prstGeom>
          <a:solidFill>
            <a:srgbClr val="ECFE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13232" y="4261104"/>
            <a:ext cx="5035144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  </a:t>
            </a:r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这个知识在安全行业怎么用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6278728" y="4206240"/>
            <a:ext cx="5364328" cy="768096"/>
          </a:xfrm>
          <a:prstGeom prst="roundRect">
            <a:avLst>
              <a:gd name="adj" fmla="val 8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443320" y="4261104"/>
            <a:ext cx="5035144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  </a:t>
            </a:r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60 分钟核心实操</a:t>
            </a:r>
            <a:endParaRPr lang="en-US" sz="1300" dirty="0"/>
          </a:p>
        </p:txBody>
      </p:sp>
      <p:sp>
        <p:nvSpPr>
          <p:cNvPr id="24" name="Shape 22"/>
          <p:cNvSpPr/>
          <p:nvPr/>
        </p:nvSpPr>
        <p:spPr>
          <a:xfrm>
            <a:off x="548640" y="5102352"/>
            <a:ext cx="5364328" cy="768096"/>
          </a:xfrm>
          <a:prstGeom prst="roundRect">
            <a:avLst>
              <a:gd name="adj" fmla="val 8333"/>
            </a:avLst>
          </a:prstGeom>
          <a:solidFill>
            <a:srgbClr val="ECFE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713232" y="5157216"/>
            <a:ext cx="5035144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 + 作业  </a:t>
            </a:r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 题练习 + 小作业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6278728" y="5102352"/>
            <a:ext cx="5364328" cy="768096"/>
          </a:xfrm>
          <a:prstGeom prst="roundRect">
            <a:avLst>
              <a:gd name="adj" fmla="val 8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6443320" y="5157216"/>
            <a:ext cx="5035144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 </a:t>
            </a:r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结束前必须做到的事</a:t>
            </a:r>
            <a:endParaRPr lang="en-US" sz="13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CAPABILITY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毕业时你拥有的硬能力清单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00200"/>
            <a:ext cx="11094415" cy="4800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350" dirty="0">
                <a:solidFill>
                  <a:srgbClr val="334155"/>
                </a:solidFill>
              </a:rPr>
              <a:t>独立用 Python 写 500 行级别的工具（扫描器/检测器/自动化脚本）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350" dirty="0">
                <a:solidFill>
                  <a:srgbClr val="334155"/>
                </a:solidFill>
              </a:rPr>
              <a:t>独立完成 Linux 服务器加固基线与安全配置审计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350" dirty="0">
                <a:solidFill>
                  <a:srgbClr val="334155"/>
                </a:solidFill>
              </a:rPr>
              <a:t>读懂 HTTP/TCP 流量，用脚本分析日志找攻击痕迹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350" dirty="0">
                <a:solidFill>
                  <a:srgbClr val="334155"/>
                </a:solidFill>
              </a:rPr>
              <a:t>说清 8 大 Web 漏洞的成因/利用/防御，并在靶场演示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350" dirty="0">
                <a:solidFill>
                  <a:srgbClr val="334155"/>
                </a:solidFill>
              </a:rPr>
              <a:t>完成一次授权渗透测试并写出客户可用的报告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350" dirty="0">
                <a:solidFill>
                  <a:srgbClr val="334155"/>
                </a:solidFill>
              </a:rPr>
              <a:t>用 C 写多线程网络程序，懂内存布局与常见崩溃原因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350" dirty="0">
                <a:solidFill>
                  <a:srgbClr val="334155"/>
                </a:solidFill>
              </a:rPr>
              <a:t>读懂汇编片段，理解栈溢出原理与防御机制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350" b="1" dirty="0">
                <a:solidFill>
                  <a:srgbClr val="0F172A"/>
                </a:solidFill>
              </a:rPr>
              <a:t>10 个完整项目 + GitHub 作品集 + 一份能拿出手的简历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5669280"/>
            <a:ext cx="11094415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对照岗位 JD：初级安全服务/安全运维/渗透测试工程师的核心要求已全部覆盖。</a:t>
            </a:r>
            <a:endParaRPr lang="en-US" sz="13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CAREER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 个月后的就业方向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28</a:t>
            </a:r>
            <a:endParaRPr lang="en-US" sz="900" dirty="0"/>
          </a:p>
        </p:txBody>
      </p:sp>
      <p:graphicFrame>
        <p:nvGraphicFramePr>
          <p:cNvPr id="2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291840"/>
                <a:gridCol w="3840480"/>
                <a:gridCol w="4297680"/>
              </a:tblGrid>
              <a:tr h="621792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方向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对口能力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本课覆盖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2179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安全服务/渗透测试工程师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渗透方法论/工具开发/报告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2/3/5/9 月 + 毕业项目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2179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安全运维/Blue Team 初级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Linux/日志分析/加固/应急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4 月 + Week15 加固实战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2179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安全开发工程师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Python/工具链/自动化平台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1~3/9 月项目群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2179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甲方安全岗（初级）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基线检查/漏洞管理/合规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4/9 月 + 基线检查工具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2179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继续深造（二进制/逆向）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C/汇编/系统底层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6~8 月打底，后续专项学习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548640" y="5394960"/>
            <a:ext cx="11094415" cy="822960"/>
          </a:xfrm>
          <a:prstGeom prst="roundRect">
            <a:avLst>
              <a:gd name="adj" fmla="val 8889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49808" y="5449824"/>
            <a:ext cx="10692079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实话实说：课程给的是“能干活的地基”。安全行业也看重证书（CISP/CISSP 等）与 CTF 名次 —— 毕业后按方向补。</a:t>
            </a:r>
            <a:endParaRPr lang="en-US" sz="125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FAQ-1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常见问题（上）：适合性与时间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72768"/>
            <a:ext cx="11094415" cy="482803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Q1 完全零基础真的能学吗？ —— 能。Day 001 从“计算机是什么”讲起，唯一要求是每天 2 小时不间断。</a:t>
            </a:r>
            <a:endParaRPr lang="en-US" sz="13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Q2 数学/英语差怎么办？ —— 数学用到初中水平；英语认识 200 个技术单词即可（课件全部中文）。</a:t>
            </a:r>
            <a:endParaRPr lang="en-US" sz="13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Q3 每天 2 小时不够怎么办？ —— 每周有 1 天缓冲；月度内容可顺延，卡住就慢，理解 &gt; 进度。</a:t>
            </a:r>
            <a:endParaRPr lang="en-US" sz="13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Q4 中途断了几周怎么办？ —— 从断点继续，用当月的“复习日”补；不要跳过重学，回看即可。</a:t>
            </a:r>
            <a:endParaRPr lang="en-US" sz="13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Q5 需要什么电脑配置？ —— 任何能装 VirtualBox/WSL2 的电脑（8G 内存舒适，4G 能学）。</a:t>
            </a:r>
            <a:endParaRPr lang="en-US" sz="13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FAQ-2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常见问题（下）：方法与就业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72768"/>
            <a:ext cx="11094415" cy="482803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Q6 要不要背命令/代码？ —— 不背。用的时候查，用到第 30 次自然就记住了。</a:t>
            </a:r>
            <a:endParaRPr lang="en-US" sz="13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Q7 看得懂但写不出怎么办？ —— 正常。把课件代码合上重敲一遍，写不出就说明看懂是错觉。</a:t>
            </a:r>
            <a:endParaRPr lang="en-US" sz="13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Q8 视频课和 PPT 哪个重要？ —— PPT 是主线；书是字典；遇到实在卡住的再找视频辅助。</a:t>
            </a:r>
            <a:endParaRPr lang="en-US" sz="13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Q9 学完能找到工作吗？ —— 初级岗位的核心技能已覆盖，但要主动投简历、刷面试题、做作品集。</a:t>
            </a:r>
            <a:endParaRPr lang="en-US" sz="13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Q10 要考证书吗？ —— 本课程不绑定证书；OSCP/CISP 等按就业方向毕业后补，含金量更高。</a:t>
            </a:r>
            <a:endParaRPr lang="en-US" sz="13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LEGAL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法律红线：先于一切技术的内容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课程总览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00200"/>
            <a:ext cx="11094415" cy="4800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《网络安全法》第 27 条：不得非法侵入他人网络、干扰功能、窃取数据。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《刑法》285 条：非法侵入计算机信息系统罪 —— 最高 3 年；获取数据最高 7 年。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《刑法》286 条：破坏计算机信息系统罪 —— 后果严重最高 5 年。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b="1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本课程所有攻击技术仅在自建靶场演示；任何“顺手测一下”都可能是犯罪。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822960"/>
          </a:xfrm>
          <a:prstGeom prst="roundRect">
            <a:avLst>
              <a:gd name="adj" fmla="val 8889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535424"/>
            <a:ext cx="10692079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授权测试的边界：书面授权 + 明确范围 + 约定时间 + 数据保密。四者缺一，不做。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548640" y="5440680"/>
            <a:ext cx="11094415" cy="822960"/>
          </a:xfrm>
          <a:prstGeom prst="roundRect">
            <a:avLst>
              <a:gd name="adj" fmla="val 8889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49808" y="5495544"/>
            <a:ext cx="10692079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白帽子职业操守：发现漏洞走报告流程（CNVD/CNNVD 或厂商 SRC），不公开、不利用、不炫耀。</a:t>
            </a:r>
            <a:endParaRPr lang="en-US" sz="125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2103120"/>
            <a:ext cx="10515600" cy="2377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12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32 页总览到此结束 —— 现在开始第一步</a:t>
            </a:r>
            <a:endParaRPr lang="en-US" sz="3000" dirty="0"/>
          </a:p>
          <a:p>
            <a:pPr indent="0" marL="0">
              <a:spcAft>
                <a:spcPts val="1400"/>
              </a:spcAft>
              <a:buNone/>
            </a:pPr>
            <a:r>
              <a:rPr lang="en-US" sz="1500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今天：装好 Python + VS Code → ② 明天：打开 Day 001 → ③ 后天：你已经超过 90% 只想不做的人</a:t>
            </a:r>
            <a:endParaRPr lang="en-US" sz="3000" dirty="0"/>
          </a:p>
          <a:p>
            <a:pPr indent="0" marL="0">
              <a:buNone/>
            </a:pPr>
            <a:r>
              <a:rPr lang="en-US" sz="14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第一阶段（84 天 Python）+ 第四个月（Linux）课件已全部发布，打开即学。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48640" y="4709160"/>
            <a:ext cx="19202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709160"/>
            <a:ext cx="19202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每天 2 小时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697480" y="4709160"/>
            <a:ext cx="19202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697480" y="4709160"/>
            <a:ext cx="19202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 6 天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846320" y="47091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846320" y="47091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&gt; 进度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7178040" y="4709160"/>
            <a:ext cx="23774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178040" y="4709160"/>
            <a:ext cx="23774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授权合法 &gt; 一切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32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0基础计算机与网络安全工程师训练营 V2.0 · 课程总览</dc:title>
  <dc:subject>课程总览</dc:subject>
  <dc:creator>0基础计算机与网络安全工程师训练营</dc:creator>
  <cp:lastModifiedBy>0基础计算机与网络安全工程师训练营</cp:lastModifiedBy>
  <cp:revision>1</cp:revision>
  <dcterms:created xsi:type="dcterms:W3CDTF">2026-09-10T09:03:09Z</dcterms:created>
  <dcterms:modified xsi:type="dcterms:W3CDTF">2026-09-10T09:03:09Z</dcterms:modified>
</cp:coreProperties>
</file>